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2" r:id="rId1"/>
  </p:sldMasterIdLst>
  <p:notesMasterIdLst>
    <p:notesMasterId r:id="rId25"/>
  </p:notesMasterIdLst>
  <p:sldIdLst>
    <p:sldId id="256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5" r:id="rId16"/>
    <p:sldId id="302" r:id="rId17"/>
    <p:sldId id="311" r:id="rId18"/>
    <p:sldId id="304" r:id="rId19"/>
    <p:sldId id="306" r:id="rId20"/>
    <p:sldId id="307" r:id="rId21"/>
    <p:sldId id="308" r:id="rId22"/>
    <p:sldId id="312" r:id="rId23"/>
    <p:sldId id="310" r:id="rId24"/>
  </p:sldIdLst>
  <p:sldSz cx="9144000" cy="6858000" type="letter"/>
  <p:notesSz cx="6858000" cy="9144000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7"/>
    <p:restoredTop sz="78228"/>
  </p:normalViewPr>
  <p:slideViewPr>
    <p:cSldViewPr snapToGrid="0" snapToObjects="1">
      <p:cViewPr>
        <p:scale>
          <a:sx n="100" d="100"/>
          <a:sy n="100" d="100"/>
        </p:scale>
        <p:origin x="15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22905-F1A6-B24D-AF0E-325DABED80DE}" type="datetimeFigureOut">
              <a:rPr lang="en-US" smtClean="0"/>
              <a:t>9/18/17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B1EF8-5A6D-D340-9C26-48876E883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55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94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56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74BBD-EA84-5540-A56F-7AFA03AEBA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4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74BBD-EA84-5540-A56F-7AFA03AEBA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08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41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74BBD-EA84-5540-A56F-7AFA03AEBA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20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90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74BBD-EA84-5540-A56F-7AFA03AEBA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50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50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03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0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56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29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6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50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1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68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B1EF8-5A6D-D340-9C26-48876E8833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6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5" indent="0" algn="ctr">
              <a:buNone/>
              <a:defRPr sz="2400"/>
            </a:lvl2pPr>
            <a:lvl3pPr marL="914409" indent="0" algn="ctr">
              <a:buNone/>
              <a:defRPr sz="2400"/>
            </a:lvl3pPr>
            <a:lvl4pPr marL="1371614" indent="0" algn="ctr">
              <a:buNone/>
              <a:defRPr sz="2000"/>
            </a:lvl4pPr>
            <a:lvl5pPr marL="1828818" indent="0" algn="ctr">
              <a:buNone/>
              <a:defRPr sz="2000"/>
            </a:lvl5pPr>
            <a:lvl6pPr marL="2286023" indent="0" algn="ctr">
              <a:buNone/>
              <a:defRPr sz="2000"/>
            </a:lvl6pPr>
            <a:lvl7pPr marL="2743227" indent="0" algn="ctr">
              <a:buNone/>
              <a:defRPr sz="2000"/>
            </a:lvl7pPr>
            <a:lvl8pPr marL="3200432" indent="0" algn="ctr">
              <a:buNone/>
              <a:defRPr sz="2000"/>
            </a:lvl8pPr>
            <a:lvl9pPr marL="3657637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56C6-083C-9543-8FB7-793F8A7AF600}" type="datetimeFigureOut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7F8E-0398-5E49-908D-22D325E9106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" y="6334316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671674" cy="8000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634" y="1"/>
            <a:ext cx="2081366" cy="8000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56C6-083C-9543-8FB7-793F8A7AF600}" type="datetimeFigureOut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7F8E-0398-5E49-908D-22D325E91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56C6-083C-9543-8FB7-793F8A7AF600}" type="datetimeFigureOut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7F8E-0398-5E49-908D-22D325E91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56C6-083C-9543-8FB7-793F8A7AF600}" type="datetimeFigureOut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7F8E-0398-5E49-908D-22D325E91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56C6-083C-9543-8FB7-793F8A7AF600}" type="datetimeFigureOut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7F8E-0398-5E49-908D-22D325E9106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" y="6334316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56C6-083C-9543-8FB7-793F8A7AF600}" type="datetimeFigureOut">
              <a:rPr lang="en-US" smtClean="0"/>
              <a:t>9/18/17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7F8E-0398-5E49-908D-22D325E91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5" indent="0">
              <a:buNone/>
              <a:defRPr sz="2000" b="1"/>
            </a:lvl2pPr>
            <a:lvl3pPr marL="914409" indent="0">
              <a:buNone/>
              <a:defRPr sz="1800" b="1"/>
            </a:lvl3pPr>
            <a:lvl4pPr marL="1371614" indent="0">
              <a:buNone/>
              <a:defRPr sz="1600" b="1"/>
            </a:lvl4pPr>
            <a:lvl5pPr marL="1828818" indent="0">
              <a:buNone/>
              <a:defRPr sz="1600" b="1"/>
            </a:lvl5pPr>
            <a:lvl6pPr marL="2286023" indent="0">
              <a:buNone/>
              <a:defRPr sz="1600" b="1"/>
            </a:lvl6pPr>
            <a:lvl7pPr marL="2743227" indent="0">
              <a:buNone/>
              <a:defRPr sz="1600" b="1"/>
            </a:lvl7pPr>
            <a:lvl8pPr marL="3200432" indent="0">
              <a:buNone/>
              <a:defRPr sz="1600" b="1"/>
            </a:lvl8pPr>
            <a:lvl9pPr marL="36576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5" indent="0">
              <a:buNone/>
              <a:defRPr sz="2000" b="1"/>
            </a:lvl2pPr>
            <a:lvl3pPr marL="914409" indent="0">
              <a:buNone/>
              <a:defRPr sz="1800" b="1"/>
            </a:lvl3pPr>
            <a:lvl4pPr marL="1371614" indent="0">
              <a:buNone/>
              <a:defRPr sz="1600" b="1"/>
            </a:lvl4pPr>
            <a:lvl5pPr marL="1828818" indent="0">
              <a:buNone/>
              <a:defRPr sz="1600" b="1"/>
            </a:lvl5pPr>
            <a:lvl6pPr marL="2286023" indent="0">
              <a:buNone/>
              <a:defRPr sz="1600" b="1"/>
            </a:lvl6pPr>
            <a:lvl7pPr marL="2743227" indent="0">
              <a:buNone/>
              <a:defRPr sz="1600" b="1"/>
            </a:lvl7pPr>
            <a:lvl8pPr marL="3200432" indent="0">
              <a:buNone/>
              <a:defRPr sz="1600" b="1"/>
            </a:lvl8pPr>
            <a:lvl9pPr marL="36576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56C6-083C-9543-8FB7-793F8A7AF600}" type="datetimeFigureOut">
              <a:rPr lang="en-US" smtClean="0"/>
              <a:t>9/18/17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7F8E-0398-5E49-908D-22D325E91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56C6-083C-9543-8FB7-793F8A7AF600}" type="datetimeFigureOut">
              <a:rPr lang="en-US" smtClean="0"/>
              <a:t>9/18/17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7F8E-0398-5E49-908D-22D325E91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56C6-083C-9543-8FB7-793F8A7AF600}" type="datetimeFigureOut">
              <a:rPr lang="en-US" smtClean="0"/>
              <a:t>9/18/17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7F8E-0398-5E49-908D-22D325E91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5" indent="0">
              <a:buNone/>
              <a:defRPr sz="1200"/>
            </a:lvl2pPr>
            <a:lvl3pPr marL="914409" indent="0">
              <a:buNone/>
              <a:defRPr sz="1000"/>
            </a:lvl3pPr>
            <a:lvl4pPr marL="1371614" indent="0">
              <a:buNone/>
              <a:defRPr sz="900"/>
            </a:lvl4pPr>
            <a:lvl5pPr marL="1828818" indent="0">
              <a:buNone/>
              <a:defRPr sz="900"/>
            </a:lvl5pPr>
            <a:lvl6pPr marL="2286023" indent="0">
              <a:buNone/>
              <a:defRPr sz="900"/>
            </a:lvl6pPr>
            <a:lvl7pPr marL="2743227" indent="0">
              <a:buNone/>
              <a:defRPr sz="900"/>
            </a:lvl7pPr>
            <a:lvl8pPr marL="3200432" indent="0">
              <a:buNone/>
              <a:defRPr sz="900"/>
            </a:lvl8pPr>
            <a:lvl9pPr marL="36576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7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052856C6-083C-9543-8FB7-793F8A7AF600}" type="datetimeFigureOut">
              <a:rPr lang="en-US" smtClean="0"/>
              <a:t>9/18/17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7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AC7F8E-0398-5E49-908D-22D325E91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5" indent="0">
              <a:buNone/>
              <a:defRPr sz="2800"/>
            </a:lvl2pPr>
            <a:lvl3pPr marL="914409" indent="0">
              <a:buNone/>
              <a:defRPr sz="2400"/>
            </a:lvl3pPr>
            <a:lvl4pPr marL="1371614" indent="0">
              <a:buNone/>
              <a:defRPr sz="2000"/>
            </a:lvl4pPr>
            <a:lvl5pPr marL="1828818" indent="0">
              <a:buNone/>
              <a:defRPr sz="2000"/>
            </a:lvl5pPr>
            <a:lvl6pPr marL="2286023" indent="0">
              <a:buNone/>
              <a:defRPr sz="2000"/>
            </a:lvl6pPr>
            <a:lvl7pPr marL="2743227" indent="0">
              <a:buNone/>
              <a:defRPr sz="2000"/>
            </a:lvl7pPr>
            <a:lvl8pPr marL="3200432" indent="0">
              <a:buNone/>
              <a:defRPr sz="2000"/>
            </a:lvl8pPr>
            <a:lvl9pPr marL="3657637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5" indent="0">
              <a:buNone/>
              <a:defRPr sz="1200"/>
            </a:lvl2pPr>
            <a:lvl3pPr marL="914409" indent="0">
              <a:buNone/>
              <a:defRPr sz="1000"/>
            </a:lvl3pPr>
            <a:lvl4pPr marL="1371614" indent="0">
              <a:buNone/>
              <a:defRPr sz="900"/>
            </a:lvl4pPr>
            <a:lvl5pPr marL="1828818" indent="0">
              <a:buNone/>
              <a:defRPr sz="900"/>
            </a:lvl5pPr>
            <a:lvl6pPr marL="2286023" indent="0">
              <a:buNone/>
              <a:defRPr sz="900"/>
            </a:lvl6pPr>
            <a:lvl7pPr marL="2743227" indent="0">
              <a:buNone/>
              <a:defRPr sz="900"/>
            </a:lvl7pPr>
            <a:lvl8pPr marL="3200432" indent="0">
              <a:buNone/>
              <a:defRPr sz="900"/>
            </a:lvl8pPr>
            <a:lvl9pPr marL="36576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56C6-083C-9543-8FB7-793F8A7AF600}" type="datetimeFigureOut">
              <a:rPr lang="en-US" smtClean="0"/>
              <a:t>9/18/17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C7F8E-0398-5E49-908D-22D325E91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7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52856C6-083C-9543-8FB7-793F8A7AF600}" type="datetimeFigureOut">
              <a:rPr lang="en-US" smtClean="0"/>
              <a:t>9/18/17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7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7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AC7F8E-0398-5E49-908D-22D325E9106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2172"/>
            <a:ext cx="1186543" cy="5678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6207" y="1"/>
            <a:ext cx="1241482" cy="47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7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914409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1" indent="-91441" algn="l" defTabSz="914409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52" indent="-182882" algn="l" defTabSz="914409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34" indent="-182882" algn="l" defTabSz="914409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16" indent="-182882" algn="l" defTabSz="914409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98" indent="-182882" algn="l" defTabSz="914409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11" indent="-228602" algn="l" defTabSz="914409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13" indent="-228602" algn="l" defTabSz="914409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15" indent="-228602" algn="l" defTabSz="914409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17" indent="-228602" algn="l" defTabSz="914409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5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9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4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8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3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27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32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37" algn="l" defTabSz="9144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15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5.gif"/><Relationship Id="rId5" Type="http://schemas.openxmlformats.org/officeDocument/2006/relationships/image" Target="../media/image36.gif"/><Relationship Id="rId6" Type="http://schemas.openxmlformats.org/officeDocument/2006/relationships/image" Target="../media/image38.png"/><Relationship Id="rId7" Type="http://schemas.openxmlformats.org/officeDocument/2006/relationships/image" Target="../media/image320.png"/><Relationship Id="rId8" Type="http://schemas.openxmlformats.org/officeDocument/2006/relationships/image" Target="../media/image330.png"/><Relationship Id="rId9" Type="http://schemas.openxmlformats.org/officeDocument/2006/relationships/image" Target="../media/image37.emf"/><Relationship Id="rId10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4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41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0.png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New Antennas for modeling the nonlinear optics of plasmas &amp; Non-uniform Particle Weighting</a:t>
            </a:r>
            <a:endParaRPr lang="en-US" sz="5200" dirty="0"/>
          </a:p>
        </p:txBody>
      </p:sp>
      <p:sp>
        <p:nvSpPr>
          <p:cNvPr id="7" name="TextBox 6"/>
          <p:cNvSpPr txBox="1"/>
          <p:nvPr/>
        </p:nvSpPr>
        <p:spPr>
          <a:xfrm>
            <a:off x="822961" y="4414281"/>
            <a:ext cx="743058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H. Wen, F. S.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Tsung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B.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Winjum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A.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Tableman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K. Miller, W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B. Mori</a:t>
            </a:r>
          </a:p>
          <a:p>
            <a:pPr>
              <a:spcAft>
                <a:spcPts val="600"/>
              </a:spcAft>
            </a:pPr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 of California, Los Angeles</a:t>
            </a:r>
          </a:p>
          <a:p>
            <a:endParaRPr lang="en-U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Fields at lens plane and focal plane are Fourier transform pairs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822959" y="1845734"/>
                <a:ext cx="6038730" cy="402336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1" indent="-91441" algn="l" defTabSz="914409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52" indent="-18288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34" indent="-18288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16" indent="-18288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98" indent="-18288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11" indent="-22860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13" indent="-22860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15" indent="-22860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17" indent="-22860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 smtClean="0">
                    <a:latin typeface="Cambria Math" charset="0"/>
                  </a:rPr>
                  <a:t>Diffraction integral: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𝐸</m:t>
                    </m:r>
                    <m:d>
                      <m:dPr>
                        <m:ctrlPr>
                          <a:rPr lang="en-US" i="1" smtClean="0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smtClean="0">
                        <a:latin typeface="Cambria Math" charset="0"/>
                      </a:rPr>
                      <m:t>~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smtClean="0">
                            <a:latin typeface="Cambria Math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 smtClean="0">
                            <a:latin typeface="Cambria Math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acc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</m:d>
                        <m:func>
                          <m:func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𝑖</m:t>
                                </m:r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𝜋</m:t>
                                    </m:r>
                                    <m:d>
                                      <m:dPr>
                                        <m:ctrlPr>
                                          <a:rPr lang="en-US" i="1" smtClean="0"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 smtClean="0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latin typeface="Cambria Math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  <m:r>
                                          <a:rPr lang="en-US" i="1" smtClean="0">
                                            <a:latin typeface="Cambria Math" charset="0"/>
                                          </a:rPr>
                                          <m:t>⋅</m:t>
                                        </m:r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 smtClean="0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i="1" smtClean="0">
                                                    <a:latin typeface="Cambria Math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i="1" smtClean="0">
                                                    <a:latin typeface="Cambria Math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e>
                                        </m:acc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𝜆</m:t>
                                    </m:r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𝑓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         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latin typeface="Cambria Math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acc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acc>
                          </m:e>
                        </m:d>
                        <m:func>
                          <m:func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i="1" smtClean="0">
                                    <a:latin typeface="Cambria Math" charset="0"/>
                                  </a:rPr>
                                  <m:t>2</m:t>
                                </m:r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𝜋</m:t>
                                </m:r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𝑖</m:t>
                                </m:r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 smtClean="0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 smtClean="0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b="0" i="1" smtClean="0">
                                                <a:latin typeface="Cambria Math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num>
                                      <m:den>
                                        <m:r>
                                          <a:rPr lang="en-US" i="1" smtClean="0">
                                            <a:latin typeface="Cambria Math" charset="0"/>
                                          </a:rPr>
                                          <m:t>𝐷</m:t>
                                        </m:r>
                                      </m:den>
                                    </m:f>
                                  </m:e>
                                </m:d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⋅</m:t>
                                </m:r>
                                <m:d>
                                  <m:d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 smtClean="0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 smtClean="0">
                                                <a:latin typeface="Cambria Math" charset="0"/>
                                              </a:rPr>
                                            </m:ctrlPr>
                                          </m:acc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i="1" smtClean="0">
                                                    <a:latin typeface="Cambria Math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i="1" smtClean="0">
                                                    <a:latin typeface="Cambria Math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e>
                                        </m:acc>
                                      </m:num>
                                      <m:den>
                                        <m:f>
                                          <m:fPr>
                                            <m:ctrlPr>
                                              <a:rPr lang="en-US" i="1" smtClean="0">
                                                <a:latin typeface="Cambria Math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i="1" smtClean="0">
                                                <a:latin typeface="Cambria Math" charset="0"/>
                                              </a:rPr>
                                              <m:t>𝜆</m:t>
                                            </m:r>
                                            <m:r>
                                              <a:rPr lang="en-US" i="1" smtClean="0">
                                                <a:latin typeface="Cambria Math" charset="0"/>
                                              </a:rPr>
                                              <m:t>𝑓</m:t>
                                            </m:r>
                                          </m:num>
                                          <m:den>
                                            <m:r>
                                              <a:rPr lang="en-US" i="1" smtClean="0">
                                                <a:latin typeface="Cambria Math" charset="0"/>
                                              </a:rPr>
                                              <m:t>𝐷</m:t>
                                            </m:r>
                                          </m:den>
                                        </m:f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func>
                      </m:e>
                    </m:nary>
                  </m:oMath>
                </a14:m>
                <a:r>
                  <a:rPr lang="en-US" dirty="0" smtClean="0"/>
                  <a:t>, </a:t>
                </a:r>
              </a:p>
              <a:p>
                <a:r>
                  <a:rPr lang="en-US" dirty="0" smtClean="0"/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dirty="0" smtClean="0"/>
                  <a:t> is the transverse coordinate of antenna wall. The lens plane is divided into n pieces (beamlets) within which the field is assumed to be homogeneous. Therefore,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acc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′</m:t>
                        </m:r>
                      </m:e>
                    </m:acc>
                    <m:r>
                      <a:rPr lang="en-US">
                        <a:latin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59" y="1845734"/>
                <a:ext cx="6038730" cy="4023360"/>
              </a:xfrm>
              <a:prstGeom prst="rect">
                <a:avLst/>
              </a:prstGeom>
              <a:blipFill rotWithShape="0">
                <a:blip r:embed="rId3"/>
                <a:stretch>
                  <a:fillRect l="-1009" t="-1667" r="-3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508750" y="1918114"/>
            <a:ext cx="2820001" cy="1351826"/>
            <a:chOff x="5024009" y="1918114"/>
            <a:chExt cx="2820001" cy="1351826"/>
          </a:xfrm>
        </p:grpSpPr>
        <p:sp>
          <p:nvSpPr>
            <p:cNvPr id="6" name="Oval 5"/>
            <p:cNvSpPr/>
            <p:nvPr/>
          </p:nvSpPr>
          <p:spPr>
            <a:xfrm flipH="1">
              <a:off x="5699052" y="2342933"/>
              <a:ext cx="127590" cy="8718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5762846" y="2165684"/>
              <a:ext cx="1" cy="10985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7414190" y="1974604"/>
                  <a:ext cx="1867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4190" y="1974604"/>
                  <a:ext cx="186718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3333" t="-40000" r="-96667" b="-2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/>
            <p:cNvCxnSpPr/>
            <p:nvPr/>
          </p:nvCxnSpPr>
          <p:spPr>
            <a:xfrm>
              <a:off x="5552501" y="2778868"/>
              <a:ext cx="229150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7600514" y="2171427"/>
              <a:ext cx="1" cy="10985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5609669" y="1918114"/>
                  <a:ext cx="216973" cy="33348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′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9669" y="1918114"/>
                  <a:ext cx="216973" cy="33348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34286" r="-37143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5024009" y="2473622"/>
                  <a:ext cx="661078" cy="3334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′</m:t>
                            </m:r>
                          </m:e>
                        </m:acc>
                        <m:r>
                          <a:rPr lang="en-US" b="0" i="0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4009" y="2473622"/>
                  <a:ext cx="661078" cy="33348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7407" r="-13889" b="-314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055232" y="2501868"/>
                  <a:ext cx="52899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</m:acc>
                        <m:r>
                          <a:rPr lang="en-US" b="0" i="0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5232" y="2501868"/>
                  <a:ext cx="528991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0345" t="-36957" r="-44828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>
              <a:stCxn id="6" idx="4"/>
            </p:cNvCxnSpPr>
            <p:nvPr/>
          </p:nvCxnSpPr>
          <p:spPr>
            <a:xfrm>
              <a:off x="5762847" y="3214803"/>
              <a:ext cx="183766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620443" y="2926006"/>
                  <a:ext cx="18626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𝑓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443" y="2926006"/>
                  <a:ext cx="186268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6667" t="-2222" r="-43333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" name="Straight Arrow Connector 15"/>
          <p:cNvCxnSpPr/>
          <p:nvPr/>
        </p:nvCxnSpPr>
        <p:spPr>
          <a:xfrm flipV="1">
            <a:off x="6466901" y="2342933"/>
            <a:ext cx="0" cy="87187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466901" y="2501869"/>
                <a:ext cx="2199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901" y="2501869"/>
                <a:ext cx="219932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25000" r="-19444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3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general form of speckle antenna for particle-in-cell codes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ts val="1800"/>
                  </a:spcBef>
                  <a:spcAft>
                    <a:spcPts val="0"/>
                  </a:spcAft>
                </a:pPr>
                <a:r>
                  <a:rPr lang="en-US" dirty="0" smtClean="0"/>
                  <a:t>At the simulation boundary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(</m:t>
                    </m:r>
                    <m:r>
                      <a:rPr lang="en-US" i="1" dirty="0">
                        <a:latin typeface="Cambria Math" charset="0"/>
                      </a:rPr>
                      <m:t>𝑥</m:t>
                    </m:r>
                    <m:r>
                      <a:rPr lang="en-US" i="1" dirty="0">
                        <a:latin typeface="Cambria Math" charset="0"/>
                      </a:rPr>
                      <m:t>=0)</m:t>
                    </m:r>
                  </m:oMath>
                </a14:m>
                <a:r>
                  <a:rPr lang="en-US" dirty="0"/>
                  <a:t>, initialize the electric field as follows</a:t>
                </a:r>
                <a:r>
                  <a:rPr lang="en-US" dirty="0" smtClean="0"/>
                  <a:t>:</a:t>
                </a: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acc>
                      <m:accPr>
                        <m:chr m:val="̂"/>
                        <m:ctrlPr>
                          <a:rPr lang="en-US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  <m:nary>
                      <m:naryPr>
                        <m:chr m:val="∑"/>
                        <m:grow m:val="on"/>
                        <m:ctrlPr>
                          <a:rPr lang="en-US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  <m:r>
                          <a:rPr lang="en-US" i="1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</a:rPr>
                              <m:t>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exp</m:t>
                        </m:r>
                        <m:r>
                          <a:rPr lang="en-US">
                            <a:latin typeface="Cambria Math" charset="0"/>
                          </a:rPr>
                          <m:t>[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>
                            <a:latin typeface="Cambria Math" charset="0"/>
                          </a:rPr>
                          <m:t>(</m:t>
                        </m:r>
                      </m:e>
                    </m:nary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−</m:t>
                    </m:r>
                    <m:r>
                      <a:rPr lang="en-US" i="1">
                        <a:latin typeface="Cambria Math" charset="0"/>
                      </a:rPr>
                      <m:t>𝑛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Δ</m:t>
                    </m:r>
                    <m:r>
                      <a:rPr lang="en-US" i="1">
                        <a:latin typeface="Cambria Math" charset="0"/>
                      </a:rPr>
                      <m:t>𝑘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i="1">
                        <a:latin typeface="Cambria Math" charset="0"/>
                      </a:rPr>
                      <m:t>)+</m:t>
                    </m:r>
                    <m:r>
                      <a:rPr lang="en-US" i="1">
                        <a:latin typeface="Cambria Math" charset="0"/>
                      </a:rPr>
                      <m:t>𝑖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𝑡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𝑖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𝑡</m:t>
                    </m:r>
                    <m:r>
                      <a:rPr lang="en-US" i="1">
                        <a:latin typeface="Cambria Math" charset="0"/>
                      </a:rPr>
                      <m:t>)]</m:t>
                    </m:r>
                  </m:oMath>
                </a14:m>
                <a:r>
                  <a:rPr lang="en-US" dirty="0" smtClean="0"/>
                  <a:t>, </a:t>
                </a: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Courier New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:</a:t>
                </a:r>
                <a:r>
                  <a:rPr lang="en-US" dirty="0"/>
                  <a:t> </a:t>
                </a:r>
                <a:r>
                  <a:rPr lang="en-US" dirty="0" smtClean="0"/>
                  <a:t>central </a:t>
                </a:r>
                <a:r>
                  <a:rPr lang="en-US" dirty="0"/>
                  <a:t>frequency</a:t>
                </a:r>
                <a:endParaRPr lang="en-US" dirty="0" smtClean="0"/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Courier New" charset="0"/>
                  <a:buChar char="o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smtClean="0"/>
                  <a:t>:</a:t>
                </a:r>
                <a:r>
                  <a:rPr lang="en-US" dirty="0"/>
                  <a:t> </a:t>
                </a:r>
                <a:r>
                  <a:rPr lang="en-US" dirty="0" smtClean="0"/>
                  <a:t>envelope </a:t>
                </a:r>
                <a:r>
                  <a:rPr lang="en-US" dirty="0"/>
                  <a:t>of the full </a:t>
                </a:r>
                <a:r>
                  <a:rPr lang="en-US" dirty="0" smtClean="0"/>
                  <a:t>beam</a:t>
                </a: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Courier New" charset="0"/>
                  <a:buChar char="o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smtClean="0"/>
                  <a:t>: polarization unit vector</a:t>
                </a: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Courier New" charset="0"/>
                  <a:buChar char="o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dirty="0" smtClean="0"/>
                  <a:t>: number of beamlets</a:t>
                </a: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Courier New" charset="0"/>
                  <a:buChar char="o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Δ</m:t>
                    </m:r>
                    <m:r>
                      <a:rPr lang="en-US" i="1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dirty="0" smtClean="0"/>
                  <a:t>: fundamental </a:t>
                </a:r>
                <a:r>
                  <a:rPr lang="en-US" dirty="0"/>
                  <a:t>spatial frequency </a:t>
                </a:r>
                <a:endParaRPr lang="en-US" dirty="0" smtClean="0"/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Font typeface="Courier New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ϵ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𝑡</m:t>
                    </m:r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  <a:r>
                  <a:rPr lang="en-US" dirty="0" smtClean="0"/>
                  <a:t> complex amplitude, </a:t>
                </a:r>
                <a:r>
                  <a:rPr lang="en-US" dirty="0"/>
                  <a:t>the phase shift </a:t>
                </a:r>
                <a:r>
                  <a:rPr lang="en-US" dirty="0" smtClean="0"/>
                  <a:t>and </a:t>
                </a:r>
                <a:r>
                  <a:rPr lang="en-US" dirty="0"/>
                  <a:t>temporal evolution of the </a:t>
                </a:r>
                <a:r>
                  <a:rPr lang="en-US" dirty="0" smtClean="0"/>
                  <a:t>phase of </a:t>
                </a:r>
                <a:r>
                  <a:rPr lang="en-US" dirty="0"/>
                  <a:t>the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 smtClean="0"/>
                  <a:t>th</a:t>
                </a:r>
                <a:r>
                  <a:rPr lang="en-US" dirty="0" smtClean="0"/>
                  <a:t> mode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39" r="-2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344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by spectral </a:t>
            </a:r>
            <a:r>
              <a:rPr lang="en-US" dirty="0" smtClean="0"/>
              <a:t>dispersion</a:t>
            </a:r>
            <a:r>
              <a:rPr lang="en-US" baseline="30000" dirty="0" smtClean="0"/>
              <a:t>*</a:t>
            </a:r>
            <a:r>
              <a:rPr lang="en-US" dirty="0" smtClean="0"/>
              <a:t> </a:t>
            </a:r>
            <a:r>
              <a:rPr lang="en-US" dirty="0"/>
              <a:t>(SSD)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59" y="1845734"/>
                <a:ext cx="7543801" cy="412326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SSD is currently deployed in large laser facilities such as National Ignition Facility (NIF), Omega Laser Facility, Laser </a:t>
                </a:r>
                <a:r>
                  <a:rPr lang="en-US" dirty="0" err="1" smtClean="0"/>
                  <a:t>Megajoule</a:t>
                </a:r>
                <a:r>
                  <a:rPr lang="en-US" dirty="0" smtClean="0"/>
                  <a:t> (LMJ) etc. SSD works well in glass laser systems.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schematics for a 1D </a:t>
                </a:r>
                <a:r>
                  <a:rPr lang="en-US" dirty="0" smtClean="0"/>
                  <a:t>SSD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charset="0"/>
                            </a:rPr>
                            <m:t>, </m:t>
                          </m:r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𝜙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charset="0"/>
                                            </a:rPr>
                                            <m:t>𝑡</m:t>
                                          </m:r>
                                          <m:r>
                                            <a:rPr lang="en-US" i="1">
                                              <a:latin typeface="Cambria Math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charset="0"/>
                                            </a:rPr>
                                            <m:t> 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845734"/>
                <a:ext cx="7543801" cy="4123266"/>
              </a:xfrm>
              <a:blipFill rotWithShape="0">
                <a:blip r:embed="rId3"/>
                <a:stretch>
                  <a:fillRect l="-2019" t="-2219" r="-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22959" y="6066366"/>
            <a:ext cx="80619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*</a:t>
            </a:r>
            <a:r>
              <a:rPr lang="en-US" sz="1200" dirty="0" smtClean="0"/>
              <a:t> </a:t>
            </a:r>
            <a:r>
              <a:rPr lang="en-US" sz="1200" dirty="0" err="1"/>
              <a:t>Skupsky</a:t>
            </a:r>
            <a:r>
              <a:rPr lang="en-US" sz="1200" dirty="0"/>
              <a:t>, S., Short, R. W., Kessler, T., </a:t>
            </a:r>
            <a:r>
              <a:rPr lang="en-US" sz="1200" dirty="0" err="1"/>
              <a:t>Craxton</a:t>
            </a:r>
            <a:r>
              <a:rPr lang="en-US" sz="1200" dirty="0"/>
              <a:t>, R. S., </a:t>
            </a:r>
            <a:r>
              <a:rPr lang="en-US" sz="1200" dirty="0" err="1"/>
              <a:t>Letzring</a:t>
            </a:r>
            <a:r>
              <a:rPr lang="en-US" sz="1200" dirty="0"/>
              <a:t>, S., &amp; </a:t>
            </a:r>
            <a:r>
              <a:rPr lang="en-US" sz="1200" dirty="0" err="1"/>
              <a:t>Soures</a:t>
            </a:r>
            <a:r>
              <a:rPr lang="en-US" sz="1200" dirty="0"/>
              <a:t>, J. M. Journal of Applied Physics, 66(8), 3456. (1989)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42339" y="6085109"/>
            <a:ext cx="1349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84199" y="2986529"/>
            <a:ext cx="8201659" cy="1901450"/>
            <a:chOff x="584199" y="2846829"/>
            <a:chExt cx="8201659" cy="1901450"/>
          </a:xfrm>
        </p:grpSpPr>
        <p:grpSp>
          <p:nvGrpSpPr>
            <p:cNvPr id="16" name="Group 15"/>
            <p:cNvGrpSpPr/>
            <p:nvPr/>
          </p:nvGrpSpPr>
          <p:grpSpPr>
            <a:xfrm>
              <a:off x="584199" y="2846829"/>
              <a:ext cx="8201659" cy="1605856"/>
              <a:chOff x="584199" y="2757929"/>
              <a:chExt cx="8201659" cy="160585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84199" y="3337658"/>
                <a:ext cx="8049259" cy="1026127"/>
                <a:chOff x="673099" y="3337658"/>
                <a:chExt cx="8049259" cy="1026127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3099" y="3386341"/>
                  <a:ext cx="8049259" cy="928761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673099" y="3337658"/>
                      <a:ext cx="18671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𝑦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8" name="TextBox 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3099" y="3337658"/>
                      <a:ext cx="186718" cy="276999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33333" r="-26667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1320800" y="4086786"/>
                      <a:ext cx="18417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𝑧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" name="TextBox 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20800" y="4086786"/>
                      <a:ext cx="184178" cy="276999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10000" r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0" name="TextBox 9"/>
              <p:cNvSpPr txBox="1"/>
              <p:nvPr/>
            </p:nvSpPr>
            <p:spPr>
              <a:xfrm>
                <a:off x="758217" y="2822502"/>
                <a:ext cx="8356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 laser pulse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695478" y="2959018"/>
                <a:ext cx="1079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 </a:t>
                </a:r>
                <a:r>
                  <a:rPr lang="en-US" smtClean="0"/>
                  <a:t>grating </a:t>
                </a:r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316186" y="2823412"/>
                <a:ext cx="14376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 </a:t>
                </a:r>
                <a:r>
                  <a:rPr lang="en-US" dirty="0" smtClean="0"/>
                  <a:t>phase modulator</a:t>
                </a:r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20247" y="2959018"/>
                <a:ext cx="10795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</a:t>
                </a:r>
                <a:r>
                  <a:rPr lang="en-US" dirty="0" smtClean="0"/>
                  <a:t>grating </a:t>
                </a:r>
                <a:r>
                  <a:rPr lang="en-US" dirty="0"/>
                  <a:t>2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813781" y="2757929"/>
                <a:ext cx="9720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 </a:t>
                </a:r>
                <a:r>
                  <a:rPr lang="en-US" smtClean="0"/>
                  <a:t>phase plate</a:t>
                </a:r>
                <a:endParaRPr 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943825" y="4454774"/>
                  <a:ext cx="49558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825" y="4454774"/>
                  <a:ext cx="495585" cy="27699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9877" t="-4444" r="-17284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110375" y="4452685"/>
                  <a:ext cx="110889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0375" y="4452685"/>
                  <a:ext cx="1108893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396" t="-2174" r="-714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335786" y="4452685"/>
                  <a:ext cx="1653145" cy="2955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𝐸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35786" y="4452685"/>
                  <a:ext cx="1653145" cy="29559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583" t="-4082" b="-224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5732095" y="4452685"/>
                  <a:ext cx="1437894" cy="2955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𝐸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d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2095" y="4452685"/>
                  <a:ext cx="1437894" cy="29559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390" t="-4082" b="-4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674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700" y="3104931"/>
            <a:ext cx="4559668" cy="3039778"/>
          </a:xfrm>
          <a:prstGeom prst="rect">
            <a:avLst/>
          </a:prstGeom>
          <a:effectLst>
            <a:softEdge rad="381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 smtClean="0"/>
                  <a:t>“Color cycling” can improve the temporal smoothing rate of the </a:t>
                </a:r>
                <a:r>
                  <a:rPr lang="en-US" dirty="0"/>
                  <a:t>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dirty="0" smtClean="0"/>
                  <a:t> modes </a:t>
                </a:r>
                <a:r>
                  <a:rPr lang="en-US" dirty="0"/>
                  <a:t>of SSD 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4"/>
                <a:stretch>
                  <a:fillRect l="-201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59" y="1845735"/>
                <a:ext cx="5455921" cy="1580512"/>
              </a:xfrm>
            </p:spPr>
            <p:txBody>
              <a:bodyPr/>
              <a:lstStyle/>
              <a:p>
                <a:endParaRPr lang="en-US" dirty="0" smtClean="0"/>
              </a:p>
              <a:p>
                <a:r>
                  <a:rPr lang="en-US" dirty="0" smtClean="0"/>
                  <a:t>If </a:t>
                </a:r>
                <a:r>
                  <a:rPr lang="en-US" dirty="0"/>
                  <a:t>modulation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𝑚</m:t>
                        </m:r>
                      </m:sub>
                    </m:sSub>
                    <m:r>
                      <a:rPr lang="en-US" i="1" dirty="0">
                        <a:latin typeface="Cambria Math" charset="0"/>
                      </a:rPr>
                      <m:t> (=1/</m:t>
                    </m:r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𝑚</m:t>
                        </m:r>
                      </m:sub>
                    </m:sSub>
                    <m:r>
                      <a:rPr lang="en-US" i="1" dirty="0"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/>
                  <a:t>is shorter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i="1" dirty="0">
                            <a:latin typeface="Cambria Math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/>
                  <a:t>, all frequencies (colors) will appear across the </a:t>
                </a:r>
                <a:r>
                  <a:rPr lang="en-US" dirty="0" smtClean="0"/>
                  <a:t>beam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845735"/>
                <a:ext cx="5455921" cy="1580512"/>
              </a:xfrm>
              <a:blipFill rotWithShape="0">
                <a:blip r:embed="rId5"/>
                <a:stretch>
                  <a:fillRect l="-1117" r="-3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219567" y="6085109"/>
            <a:ext cx="7543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*Improved Beam Smoothing with SSD using Generalized Phase Modulation, J. E. Rothenberg , 1997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2959" y="3426247"/>
                <a:ext cx="3380741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Number of “color </a:t>
                </a:r>
                <a:r>
                  <a:rPr lang="en-US" sz="2000" smtClean="0"/>
                  <a:t>cycle”: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 dirty="0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</a:rPr>
                          <m:t>𝑐𝑐</m:t>
                        </m:r>
                      </m:sub>
                    </m:sSub>
                    <m:r>
                      <a:rPr lang="en-US" sz="2000" i="1" dirty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</a:rPr>
                          <m:t>𝐷</m:t>
                        </m:r>
                      </m:sub>
                    </m:sSub>
                    <m:sSub>
                      <m:sSubPr>
                        <m:ctrlPr>
                          <a:rPr lang="en-US" sz="20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endParaRPr lang="en-US" sz="2000" dirty="0" smtClean="0"/>
              </a:p>
              <a:p>
                <a:r>
                  <a:rPr lang="en-US" sz="2000" dirty="0"/>
                  <a:t>The same colors in two complete </a:t>
                </a:r>
                <a:r>
                  <a:rPr lang="en-US" sz="2000" dirty="0" smtClean="0"/>
                  <a:t>spectrum </a:t>
                </a:r>
                <a:r>
                  <a:rPr lang="en-US" sz="2000" dirty="0"/>
                  <a:t>across the beam are coherent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59" y="3426247"/>
                <a:ext cx="3380741" cy="2246769"/>
              </a:xfrm>
              <a:prstGeom prst="rect">
                <a:avLst/>
              </a:prstGeom>
              <a:blipFill rotWithShape="0">
                <a:blip r:embed="rId6"/>
                <a:stretch>
                  <a:fillRect l="-1802" t="-1355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>
            <a:off x="1310639" y="6085109"/>
            <a:ext cx="1349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458363" y="1987228"/>
            <a:ext cx="1727200" cy="1117703"/>
            <a:chOff x="6458363" y="1987228"/>
            <a:chExt cx="1727200" cy="11177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8363" y="2457231"/>
              <a:ext cx="1727200" cy="6477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7778496" y="2011680"/>
              <a:ext cx="0" cy="445551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8089392" y="2023872"/>
              <a:ext cx="0" cy="445551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789566" y="1987228"/>
                  <a:ext cx="2998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9566" y="1987228"/>
                  <a:ext cx="299826" cy="27699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8367" r="-612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7634991" y="580810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Multi-FM SSD can smooth every mode when using multiple color cycles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US" i="1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r>
                          <a:rPr lang="en-US" i="1">
                            <a:latin typeface="Cambria Math" charset="0"/>
                          </a:rPr>
                          <m:t>⋅</m:t>
                        </m:r>
                      </m:e>
                    </m:func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i="1">
                            <a:latin typeface="Cambria Math" charset="0"/>
                          </a:rPr>
                          <m:t>𝜖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𝑖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i="1">
                                                <a:latin typeface="Cambria Math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i="1">
                                                <a:latin typeface="Cambria Math" charset="0"/>
                                              </a:rPr>
                                              <m:t>𝜋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charset="0"/>
                                                  </a:rPr>
                                                  <m:t>𝜈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charset="0"/>
                                                  </a:rPr>
                                                  <m:t>𝑚</m:t>
                                                </m:r>
                                                <m:r>
                                                  <a:rPr lang="en-US" i="1">
                                                    <a:latin typeface="Cambria Math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i="1">
                                                    <a:latin typeface="Cambria Math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  <m:d>
                                              <m:dPr>
                                                <m:ctrlPr>
                                                  <a:rPr lang="en-US" i="1">
                                                    <a:latin typeface="Cambria Math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i="1">
                                                    <a:latin typeface="Cambria Math" charset="0"/>
                                                  </a:rPr>
                                                  <m:t>𝑡</m:t>
                                                </m:r>
                                                <m:r>
                                                  <a:rPr lang="en-US" i="1">
                                                    <a:latin typeface="Cambria Math" charset="0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lang="en-US" i="1">
                                                    <a:latin typeface="Cambria Math" charset="0"/>
                                                  </a:rPr>
                                                  <m:t>𝑠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i="1">
                                                        <a:latin typeface="Cambria Math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i="1">
                                                        <a:latin typeface="Cambria Math" charset="0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i="1">
                                                        <a:latin typeface="Cambria Math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func>
                                  </m:e>
                                </m:nary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i="1" dirty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𝜙</m:t>
                    </m:r>
                  </m:oMath>
                </a14:m>
                <a:r>
                  <a:rPr lang="en-US" dirty="0" smtClean="0"/>
                  <a:t> is not periodic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dirty="0" smtClean="0"/>
                  <a:t> when using multi-FM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3150" t="-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027602" y="3115993"/>
            <a:ext cx="2837576" cy="2906496"/>
            <a:chOff x="1222674" y="3115993"/>
            <a:chExt cx="2837576" cy="290649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393" y="3426637"/>
              <a:ext cx="986779" cy="259585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674" y="3426451"/>
              <a:ext cx="1001202" cy="25960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531323" y="4648978"/>
                  <a:ext cx="52892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US" sz="1600" b="0" i="1" smtClean="0">
                            <a:latin typeface="Cambria Math" charset="0"/>
                          </a:rPr>
                          <m:t> (</m:t>
                        </m:r>
                        <m:r>
                          <a:rPr lang="en-US" sz="1600" b="0" i="1" smtClean="0">
                            <a:latin typeface="Cambria Math" charset="0"/>
                          </a:rPr>
                          <m:t>𝐷</m:t>
                        </m:r>
                        <m:r>
                          <a:rPr lang="en-US" sz="16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1323" y="4648978"/>
                  <a:ext cx="528927" cy="24622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9195" t="-142500" r="-13793" b="-17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239646" y="3115993"/>
                  <a:ext cx="756041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9646" y="3115993"/>
                  <a:ext cx="756041" cy="24622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226" r="-1613" b="-12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2447937" y="3120542"/>
                  <a:ext cx="150214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600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</a:rPr>
                                  <m:t>1,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600" b="0" i="1" smtClean="0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1600" b="0" i="1" smtClean="0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7937" y="3120542"/>
                  <a:ext cx="1502142" cy="24622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172500" r="-13415" b="-25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3979336" y="3115993"/>
            <a:ext cx="4647941" cy="2906496"/>
            <a:chOff x="4379862" y="3268153"/>
            <a:chExt cx="4159311" cy="2600941"/>
          </a:xfrm>
          <a:solidFill>
            <a:schemeClr val="bg1"/>
          </a:solid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grayscl/>
              <a:lum contrast="100000"/>
            </a:blip>
            <a:stretch>
              <a:fillRect/>
            </a:stretch>
          </p:blipFill>
          <p:spPr>
            <a:xfrm>
              <a:off x="4379862" y="3268153"/>
              <a:ext cx="4159311" cy="2600941"/>
            </a:xfrm>
            <a:prstGeom prst="rect">
              <a:avLst/>
            </a:prstGeom>
            <a:grpFill/>
            <a:ln>
              <a:noFill/>
            </a:ln>
            <a:effectLst>
              <a:softEdge rad="2540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092327" y="4899432"/>
                  <a:ext cx="1123720" cy="646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Multi-FM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0.25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2327" y="4899432"/>
                  <a:ext cx="1123720" cy="64633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324" t="-5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/>
            <p:cNvCxnSpPr/>
            <p:nvPr/>
          </p:nvCxnSpPr>
          <p:spPr>
            <a:xfrm flipV="1">
              <a:off x="7072943" y="4706301"/>
              <a:ext cx="426638" cy="377797"/>
            </a:xfrm>
            <a:prstGeom prst="straightConnector1">
              <a:avLst/>
            </a:prstGeom>
            <a:grpFill/>
            <a:ln w="15875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5157216" y="4206769"/>
              <a:ext cx="1436932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 color cycles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4" idx="3"/>
            </p:cNvCxnSpPr>
            <p:nvPr/>
          </p:nvCxnSpPr>
          <p:spPr>
            <a:xfrm flipV="1">
              <a:off x="6594148" y="3949370"/>
              <a:ext cx="905433" cy="442065"/>
            </a:xfrm>
            <a:prstGeom prst="straightConnector1">
              <a:avLst/>
            </a:prstGeom>
            <a:grpFill/>
            <a:ln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219567" y="6085109"/>
            <a:ext cx="7543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*Improved Beam Smoothing with SSD using Generalized Phase Modulation, J. E. Rothenberg , 1997</a:t>
            </a:r>
            <a:endParaRPr lang="en-US" sz="14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310639" y="6085109"/>
            <a:ext cx="1349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68291" y="5808109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5650883" y="3670301"/>
            <a:ext cx="1848213" cy="494575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0" idx="0"/>
          </p:cNvCxnSpPr>
          <p:nvPr/>
        </p:nvCxnSpPr>
        <p:spPr>
          <a:xfrm flipV="1">
            <a:off x="6520846" y="4637439"/>
            <a:ext cx="944709" cy="301473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71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deck parameters related to SSD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  <a:r>
              <a:rPr lang="en-US" dirty="0"/>
              <a:t>The speckle antenna </a:t>
            </a:r>
            <a:r>
              <a:rPr lang="en-US" dirty="0" smtClean="0"/>
              <a:t>and the </a:t>
            </a:r>
            <a:r>
              <a:rPr lang="en-US" dirty="0"/>
              <a:t>plane wave antenna </a:t>
            </a:r>
            <a:r>
              <a:rPr lang="en-US" dirty="0" smtClean="0"/>
              <a:t>share </a:t>
            </a:r>
            <a:r>
              <a:rPr lang="en-US" dirty="0"/>
              <a:t>a lot of common parameters: a0, </a:t>
            </a:r>
            <a:r>
              <a:rPr lang="en-US" dirty="0" err="1"/>
              <a:t>t_rise</a:t>
            </a:r>
            <a:r>
              <a:rPr lang="en-US" dirty="0"/>
              <a:t>, </a:t>
            </a:r>
            <a:r>
              <a:rPr lang="en-US" dirty="0" err="1"/>
              <a:t>t_flat</a:t>
            </a:r>
            <a:r>
              <a:rPr lang="en-US" dirty="0"/>
              <a:t>, </a:t>
            </a:r>
            <a:r>
              <a:rPr lang="en-US" dirty="0" err="1"/>
              <a:t>t_fall</a:t>
            </a:r>
            <a:r>
              <a:rPr lang="en-US" dirty="0"/>
              <a:t>, omega0, pol, delay, direction, side </a:t>
            </a:r>
            <a:endParaRPr lang="en-US" dirty="0" smtClean="0"/>
          </a:p>
          <a:p>
            <a:r>
              <a:rPr lang="en-US" dirty="0" smtClean="0"/>
              <a:t> speckle{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     </a:t>
            </a:r>
            <a:r>
              <a:rPr lang="mr-IN" dirty="0" smtClean="0"/>
              <a:t>…</a:t>
            </a: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n_speckle</a:t>
            </a:r>
            <a:r>
              <a:rPr lang="en-US" dirty="0" smtClean="0"/>
              <a:t> = 30,                                 ! Number of speckles</a:t>
            </a:r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laser_bandwidth</a:t>
            </a:r>
            <a:r>
              <a:rPr lang="en-US" dirty="0" smtClean="0"/>
              <a:t> = 0.001,               ! Unit is laser frequency</a:t>
            </a:r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phasemod_type</a:t>
            </a:r>
            <a:r>
              <a:rPr lang="en-US" dirty="0" smtClean="0"/>
              <a:t> = 2,                        ! Sinusoidal phase modulation</a:t>
            </a:r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color_cycle</a:t>
            </a:r>
            <a:r>
              <a:rPr lang="en-US" dirty="0" smtClean="0"/>
              <a:t> = 8.8,</a:t>
            </a:r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nfm</a:t>
            </a:r>
            <a:r>
              <a:rPr lang="en-US" dirty="0" smtClean="0"/>
              <a:t> = 4,</a:t>
            </a:r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fm</a:t>
            </a:r>
            <a:r>
              <a:rPr lang="en-US" dirty="0" smtClean="0"/>
              <a:t> = 0.1, 0.3, 0.8,                              ! Normalize to the laser bandwidth</a:t>
            </a:r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phasemod_amplitude</a:t>
            </a:r>
            <a:r>
              <a:rPr lang="en-US" dirty="0" smtClean="0"/>
              <a:t> = 3.1415,    ! Pi by default</a:t>
            </a:r>
            <a:endParaRPr lang="en-US" dirty="0"/>
          </a:p>
          <a:p>
            <a:r>
              <a:rPr lang="en-US" dirty="0" smtClean="0"/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12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Induced </a:t>
            </a:r>
            <a:r>
              <a:rPr lang="en-US" dirty="0"/>
              <a:t>spatial incoherence (ISI) </a:t>
            </a:r>
            <a:r>
              <a:rPr lang="en-US" dirty="0" smtClean="0"/>
              <a:t>scheme*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 broadband laser beam (coherence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i="1" dirty="0">
                        <a:latin typeface="Cambria Math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 dirty="0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charset="0"/>
                          </a:rPr>
                          <m:t>Δ</m:t>
                        </m:r>
                        <m:r>
                          <a:rPr lang="en-US" b="0" i="1" dirty="0" smtClean="0">
                            <a:latin typeface="Cambria Math" charset="0"/>
                          </a:rPr>
                          <m:t>𝜈</m:t>
                        </m:r>
                      </m:den>
                    </m:f>
                  </m:oMath>
                </a14:m>
                <a:r>
                  <a:rPr lang="en-US" dirty="0"/>
                  <a:t>) is divided into incoherent beamlets by echelon structures which impose successive time delay increments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charset="0"/>
                      </a:rPr>
                      <m:t>Δ</m:t>
                    </m:r>
                    <m:r>
                      <a:rPr lang="en-US" b="0" i="1" dirty="0" smtClean="0">
                        <a:latin typeface="Cambria Math" charset="0"/>
                      </a:rPr>
                      <m:t>𝑡</m:t>
                    </m:r>
                    <m:r>
                      <a:rPr lang="en-US" i="1" dirty="0">
                        <a:latin typeface="Cambria Math" charset="0"/>
                      </a:rPr>
                      <m:t>&gt;</m:t>
                    </m:r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8" t="-1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775" y="2764557"/>
            <a:ext cx="5981635" cy="3104537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" name="Rectangle 4"/>
          <p:cNvSpPr/>
          <p:nvPr/>
        </p:nvSpPr>
        <p:spPr>
          <a:xfrm>
            <a:off x="1856678" y="6083210"/>
            <a:ext cx="6930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mtClean="0"/>
              <a:t>*Lehmberg</a:t>
            </a:r>
            <a:r>
              <a:rPr lang="en-US" sz="1400" dirty="0"/>
              <a:t>, R. H., Schmitt, A. J., &amp; </a:t>
            </a:r>
            <a:r>
              <a:rPr lang="en-US" sz="1400" dirty="0" err="1"/>
              <a:t>Bodner</a:t>
            </a:r>
            <a:r>
              <a:rPr lang="en-US" sz="1400" dirty="0"/>
              <a:t>, S. E. Journal of Applied Physics, 62(7), 2680(1987)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56815" y="6083210"/>
            <a:ext cx="1349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27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Launching ISI antenna</a:t>
            </a:r>
            <a:endParaRPr lang="en-US" dirty="0"/>
          </a:p>
        </p:txBody>
      </p:sp>
      <p:pic>
        <p:nvPicPr>
          <p:cNvPr id="4" name="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1200" y="1968500"/>
            <a:ext cx="5115560" cy="2994417"/>
          </a:xfrm>
        </p:spPr>
      </p:pic>
      <p:sp>
        <p:nvSpPr>
          <p:cNvPr id="5" name="TextBox 4"/>
          <p:cNvSpPr txBox="1"/>
          <p:nvPr/>
        </p:nvSpPr>
        <p:spPr>
          <a:xfrm>
            <a:off x="914400" y="1968500"/>
            <a:ext cx="22479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speckle{</a:t>
            </a:r>
          </a:p>
          <a:p>
            <a:r>
              <a:rPr lang="en-US" dirty="0" smtClean="0"/>
              <a:t>    </a:t>
            </a:r>
            <a:r>
              <a:rPr lang="mr-IN" dirty="0" smtClean="0"/>
              <a:t>…</a:t>
            </a:r>
            <a:endParaRPr lang="en-US" dirty="0"/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! This override all !speckle specific !settings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amplitude_file</a:t>
            </a:r>
            <a:r>
              <a:rPr lang="en-US" dirty="0" smtClean="0"/>
              <a:t> = “filename”,</a:t>
            </a:r>
            <a:endParaRPr lang="en-US" dirty="0"/>
          </a:p>
          <a:p>
            <a:r>
              <a:rPr lang="en-US" dirty="0" smtClean="0"/>
              <a:t>}</a:t>
            </a:r>
            <a:endParaRPr lang="en-US" dirty="0"/>
          </a:p>
          <a:p>
            <a:r>
              <a:rPr lang="en-US" dirty="0" err="1" smtClean="0"/>
              <a:t>amplitude_file</a:t>
            </a:r>
            <a:r>
              <a:rPr lang="en-US" dirty="0" smtClean="0"/>
              <a:t> is a unformatted </a:t>
            </a:r>
            <a:r>
              <a:rPr lang="en-US" dirty="0"/>
              <a:t>F</a:t>
            </a:r>
            <a:r>
              <a:rPr lang="en-US" dirty="0" smtClean="0"/>
              <a:t>ortran file:</a:t>
            </a:r>
          </a:p>
        </p:txBody>
      </p:sp>
      <p:sp>
        <p:nvSpPr>
          <p:cNvPr id="6" name="Rectangle 5"/>
          <p:cNvSpPr/>
          <p:nvPr/>
        </p:nvSpPr>
        <p:spPr>
          <a:xfrm>
            <a:off x="920750" y="496291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52525"/>
                </a:solidFill>
                <a:latin typeface="Arial" charset="0"/>
              </a:rPr>
              <a:t>integer :: number of grid points in time, </a:t>
            </a:r>
            <a:r>
              <a:rPr lang="en-US" i="1" dirty="0" err="1">
                <a:solidFill>
                  <a:srgbClr val="252525"/>
                </a:solidFill>
                <a:latin typeface="Arial" charset="0"/>
              </a:rPr>
              <a:t>nt</a:t>
            </a:r>
            <a:endParaRPr lang="en-US" i="1" dirty="0">
              <a:solidFill>
                <a:srgbClr val="252525"/>
              </a:solidFill>
              <a:latin typeface="Arial" charset="0"/>
            </a:endParaRPr>
          </a:p>
          <a:p>
            <a:r>
              <a:rPr lang="en-US" dirty="0">
                <a:solidFill>
                  <a:srgbClr val="252525"/>
                </a:solidFill>
                <a:latin typeface="Arial" charset="0"/>
              </a:rPr>
              <a:t>integer :: number of beamlets, </a:t>
            </a:r>
            <a:r>
              <a:rPr lang="en-US" i="1" dirty="0" err="1">
                <a:solidFill>
                  <a:srgbClr val="252525"/>
                </a:solidFill>
                <a:latin typeface="Arial" charset="0"/>
              </a:rPr>
              <a:t>nb</a:t>
            </a:r>
            <a:endParaRPr lang="en-US" i="1" dirty="0">
              <a:solidFill>
                <a:srgbClr val="252525"/>
              </a:solidFill>
              <a:latin typeface="Arial" charset="0"/>
            </a:endParaRPr>
          </a:p>
          <a:p>
            <a:r>
              <a:rPr lang="en-US" dirty="0">
                <a:solidFill>
                  <a:srgbClr val="252525"/>
                </a:solidFill>
                <a:latin typeface="Arial" charset="0"/>
              </a:rPr>
              <a:t>real(</a:t>
            </a:r>
            <a:r>
              <a:rPr lang="en-US" i="1" dirty="0" err="1">
                <a:solidFill>
                  <a:srgbClr val="252525"/>
                </a:solidFill>
                <a:latin typeface="Arial" charset="0"/>
              </a:rPr>
              <a:t>nb</a:t>
            </a:r>
            <a:r>
              <a:rPr lang="en-US" dirty="0">
                <a:solidFill>
                  <a:srgbClr val="252525"/>
                </a:solidFill>
                <a:latin typeface="Arial" charset="0"/>
              </a:rPr>
              <a:t>, </a:t>
            </a:r>
            <a:r>
              <a:rPr lang="en-US" i="1" dirty="0" err="1">
                <a:solidFill>
                  <a:srgbClr val="252525"/>
                </a:solidFill>
                <a:latin typeface="Arial" charset="0"/>
              </a:rPr>
              <a:t>nt</a:t>
            </a:r>
            <a:r>
              <a:rPr lang="en-US" dirty="0">
                <a:solidFill>
                  <a:srgbClr val="252525"/>
                </a:solidFill>
                <a:latin typeface="Arial" charset="0"/>
              </a:rPr>
              <a:t>) :: amplitude of the beamlets</a:t>
            </a:r>
          </a:p>
          <a:p>
            <a:r>
              <a:rPr lang="en-US" dirty="0">
                <a:solidFill>
                  <a:srgbClr val="252525"/>
                </a:solidFill>
                <a:latin typeface="Arial" charset="0"/>
              </a:rPr>
              <a:t>real(</a:t>
            </a:r>
            <a:r>
              <a:rPr lang="en-US" i="1" dirty="0" err="1">
                <a:solidFill>
                  <a:srgbClr val="252525"/>
                </a:solidFill>
                <a:latin typeface="Arial" charset="0"/>
              </a:rPr>
              <a:t>nb</a:t>
            </a:r>
            <a:r>
              <a:rPr lang="en-US" dirty="0">
                <a:solidFill>
                  <a:srgbClr val="252525"/>
                </a:solidFill>
                <a:latin typeface="Arial" charset="0"/>
              </a:rPr>
              <a:t>, </a:t>
            </a:r>
            <a:r>
              <a:rPr lang="en-US" i="1" dirty="0" err="1">
                <a:solidFill>
                  <a:srgbClr val="252525"/>
                </a:solidFill>
                <a:latin typeface="Arial" charset="0"/>
              </a:rPr>
              <a:t>nt</a:t>
            </a:r>
            <a:r>
              <a:rPr lang="en-US" dirty="0">
                <a:solidFill>
                  <a:srgbClr val="252525"/>
                </a:solidFill>
                <a:latin typeface="Arial" charset="0"/>
              </a:rPr>
              <a:t>) :: phase of the beamlets</a:t>
            </a:r>
            <a:endParaRPr lang="en-US" b="0" i="0" dirty="0">
              <a:solidFill>
                <a:srgbClr val="252525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2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Spike train of uneven duration and delay* (STUD) pulse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Design to control laser-plasma instabilities such as stimulated Raman scattering (SRS) and stimulated Brillouin scattering (SBS)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𝐸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𝑅𝑒𝑐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𝜏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)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charset="0"/>
                          </a:rPr>
                          <m:t>𝑛</m:t>
                        </m:r>
                      </m:sub>
                      <m:sup/>
                      <m:e>
                        <m:r>
                          <a:rPr lang="en-US" i="1">
                            <a:latin typeface="Cambria Math" charset="0"/>
                          </a:rPr>
                          <m:t>𝜖</m:t>
                        </m:r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  <m:func>
                          <m:func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𝑛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sz="2400" b="1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50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10</m:t>
                    </m:r>
                    <m:r>
                      <a:rPr lang="en-US" b="0" i="1" smtClean="0">
                        <a:latin typeface="Cambria Math" charset="0"/>
                      </a:rPr>
                      <m:t>×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2</m:t>
                    </m:r>
                    <m:r>
                      <a:rPr lang="en-US" b="0" i="1" smtClean="0">
                        <a:latin typeface="Cambria Math" charset="0"/>
                      </a:rPr>
                      <m:t>, 1:0.5:0.5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019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1090670" y="3349128"/>
            <a:ext cx="31977" cy="19967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98391" y="5339333"/>
            <a:ext cx="171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50% duty cycle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10181" y="3338112"/>
            <a:ext cx="100242" cy="163843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738188" y="3349128"/>
            <a:ext cx="39038" cy="65876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77504" y="4976542"/>
            <a:ext cx="171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10% jittering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5067" y="3973255"/>
            <a:ext cx="1572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Scramble the speckle patter every 2 spikes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3" name="Elbow Connector 22"/>
          <p:cNvCxnSpPr/>
          <p:nvPr/>
        </p:nvCxnSpPr>
        <p:spPr>
          <a:xfrm>
            <a:off x="1932083" y="3355243"/>
            <a:ext cx="1529021" cy="457146"/>
          </a:xfrm>
          <a:prstGeom prst="bentConnector3">
            <a:avLst>
              <a:gd name="adj1" fmla="val 6441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558132" y="3673889"/>
                <a:ext cx="1621021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𝐻𝑆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𝐼𝑁𝑇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: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𝑠𝑝𝑖𝑘𝑒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132" y="3673889"/>
                <a:ext cx="1621021" cy="298415"/>
              </a:xfrm>
              <a:prstGeom prst="rect">
                <a:avLst/>
              </a:prstGeom>
              <a:blipFill rotWithShape="0">
                <a:blip r:embed="rId4"/>
                <a:stretch>
                  <a:fillRect l="-2632" r="-1880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558132" y="4275651"/>
                <a:ext cx="3889505" cy="1647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𝐻𝑆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~4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is the speckle length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𝐼𝑁𝑇</m:t>
                        </m:r>
                      </m:sub>
                    </m:sSub>
                  </m:oMath>
                </a14:m>
                <a:r>
                  <a:rPr lang="en-US" dirty="0" smtClean="0"/>
                  <a:t> is the instability interaction length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𝑠𝑝𝑖𝑘𝑒</m:t>
                        </m:r>
                      </m:sub>
                    </m:sSub>
                  </m:oMath>
                </a14:m>
                <a:r>
                  <a:rPr lang="en-US" dirty="0" smtClean="0"/>
                  <a:t> is the spike length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132" y="4275651"/>
                <a:ext cx="3889505" cy="16479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1895507" y="5868580"/>
            <a:ext cx="1349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77226" y="5868580"/>
            <a:ext cx="7818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400" dirty="0" smtClean="0"/>
              <a:t>* </a:t>
            </a:r>
            <a:r>
              <a:rPr lang="en-US" sz="1400" dirty="0" err="1" smtClean="0"/>
              <a:t>Afeyan</a:t>
            </a:r>
            <a:r>
              <a:rPr lang="en-US" sz="1400" dirty="0"/>
              <a:t>, B., &amp; </a:t>
            </a:r>
            <a:r>
              <a:rPr lang="en-US" sz="1400" dirty="0" err="1"/>
              <a:t>Hüller</a:t>
            </a:r>
            <a:r>
              <a:rPr lang="en-US" sz="1400" dirty="0"/>
              <a:t>, S. </a:t>
            </a:r>
            <a:r>
              <a:rPr lang="en-US" sz="1400" dirty="0" smtClean="0"/>
              <a:t>Optimal </a:t>
            </a:r>
            <a:r>
              <a:rPr lang="en-US" sz="1400" dirty="0"/>
              <a:t>control of laser plasma instabilities using Spike Trains of </a:t>
            </a:r>
            <a:r>
              <a:rPr lang="en-US" sz="1400" dirty="0" smtClean="0"/>
              <a:t>Uneven Duration </a:t>
            </a:r>
            <a:r>
              <a:rPr lang="en-US" sz="1400" dirty="0"/>
              <a:t>and Delay (STUD pulses) for ICF and IFE. </a:t>
            </a:r>
            <a:r>
              <a:rPr lang="en-US" sz="1400" i="1" dirty="0"/>
              <a:t>EPJ Web of Conferences</a:t>
            </a:r>
            <a:r>
              <a:rPr lang="en-US" sz="1400" dirty="0"/>
              <a:t>, </a:t>
            </a:r>
            <a:r>
              <a:rPr lang="en-US" sz="1400" i="1" dirty="0"/>
              <a:t>59</a:t>
            </a:r>
            <a:r>
              <a:rPr lang="en-US" sz="1400" dirty="0"/>
              <a:t>, 5009. (</a:t>
            </a:r>
            <a:r>
              <a:rPr lang="en-US" sz="1400" dirty="0" smtClean="0"/>
              <a:t>2013)</a:t>
            </a:r>
            <a:endParaRPr lang="en-US" sz="1400" dirty="0">
              <a:effectLst/>
            </a:endParaRPr>
          </a:p>
        </p:txBody>
      </p:sp>
      <p:cxnSp>
        <p:nvCxnSpPr>
          <p:cNvPr id="12" name="Curved Connector 11"/>
          <p:cNvCxnSpPr/>
          <p:nvPr/>
        </p:nvCxnSpPr>
        <p:spPr>
          <a:xfrm>
            <a:off x="2605105" y="2925276"/>
            <a:ext cx="2259778" cy="560832"/>
          </a:xfrm>
          <a:prstGeom prst="curvedConnector3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4937760" y="3181308"/>
            <a:ext cx="1548384" cy="473029"/>
            <a:chOff x="4937760" y="3181308"/>
            <a:chExt cx="1548384" cy="473029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4937760" y="3559432"/>
              <a:ext cx="487680" cy="69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5425440" y="3181308"/>
              <a:ext cx="4814" cy="3781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15412" y="3186852"/>
              <a:ext cx="515793" cy="44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5926391" y="3188276"/>
              <a:ext cx="4814" cy="3781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926391" y="3566400"/>
              <a:ext cx="55975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5587756" y="3377338"/>
                  <a:ext cx="16363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7756" y="3377338"/>
                  <a:ext cx="163635" cy="2769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3077" r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/>
            <p:cNvCxnSpPr/>
            <p:nvPr/>
          </p:nvCxnSpPr>
          <p:spPr>
            <a:xfrm>
              <a:off x="5425440" y="3286907"/>
              <a:ext cx="48768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24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input deck for STUD pulse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5734"/>
            <a:ext cx="2809240" cy="4023360"/>
          </a:xfrm>
        </p:spPr>
        <p:txBody>
          <a:bodyPr>
            <a:normAutofit/>
          </a:bodyPr>
          <a:lstStyle/>
          <a:p>
            <a:r>
              <a:rPr lang="en-US" dirty="0"/>
              <a:t>speckle { </a:t>
            </a:r>
            <a:endParaRPr lang="en-US" dirty="0" smtClean="0"/>
          </a:p>
          <a:p>
            <a:pPr marL="201170" lvl="1" indent="0">
              <a:buNone/>
            </a:pPr>
            <a:r>
              <a:rPr lang="mr-IN" dirty="0" smtClean="0"/>
              <a:t>…</a:t>
            </a:r>
            <a:endParaRPr lang="en-US" dirty="0" smtClean="0"/>
          </a:p>
          <a:p>
            <a:pPr marL="201170" lvl="1" indent="0">
              <a:buNone/>
            </a:pPr>
            <a:r>
              <a:rPr lang="en-US" dirty="0" err="1" smtClean="0"/>
              <a:t>n_speckle</a:t>
            </a:r>
            <a:r>
              <a:rPr lang="en-US" dirty="0" smtClean="0"/>
              <a:t>(1</a:t>
            </a:r>
            <a:r>
              <a:rPr lang="en-US" dirty="0"/>
              <a:t>) = 30, </a:t>
            </a:r>
            <a:r>
              <a:rPr lang="en-US" dirty="0" err="1">
                <a:solidFill>
                  <a:srgbClr val="C00000"/>
                </a:solidFill>
              </a:rPr>
              <a:t>speckle_type</a:t>
            </a:r>
            <a:r>
              <a:rPr lang="en-US" dirty="0">
                <a:solidFill>
                  <a:srgbClr val="C00000"/>
                </a:solidFill>
              </a:rPr>
              <a:t> = 4</a:t>
            </a:r>
            <a:r>
              <a:rPr lang="en-US" dirty="0"/>
              <a:t>, </a:t>
            </a:r>
            <a:r>
              <a:rPr lang="en-US" dirty="0" err="1" smtClean="0"/>
              <a:t>spike_period</a:t>
            </a:r>
            <a:r>
              <a:rPr lang="en-US" dirty="0" smtClean="0"/>
              <a:t> </a:t>
            </a:r>
            <a:r>
              <a:rPr lang="en-US" dirty="0"/>
              <a:t>= 2000, </a:t>
            </a:r>
            <a:r>
              <a:rPr lang="en-US" dirty="0" err="1"/>
              <a:t>spike_width</a:t>
            </a:r>
            <a:r>
              <a:rPr lang="en-US" dirty="0"/>
              <a:t> = 1000, </a:t>
            </a:r>
            <a:r>
              <a:rPr lang="en-US" dirty="0" err="1" smtClean="0"/>
              <a:t>spike_jitter</a:t>
            </a:r>
            <a:r>
              <a:rPr lang="en-US" dirty="0" smtClean="0"/>
              <a:t> = 0, </a:t>
            </a:r>
            <a:r>
              <a:rPr lang="en-US" dirty="0" err="1" smtClean="0">
                <a:solidFill>
                  <a:srgbClr val="C00000"/>
                </a:solidFill>
              </a:rPr>
              <a:t>laser_bandwidth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= </a:t>
            </a:r>
            <a:r>
              <a:rPr lang="en-US" dirty="0" smtClean="0">
                <a:solidFill>
                  <a:srgbClr val="C00000"/>
                </a:solidFill>
              </a:rPr>
              <a:t>1.0</a:t>
            </a:r>
            <a:r>
              <a:rPr lang="en-US" dirty="0"/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dt_update_speckle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= 2000</a:t>
            </a:r>
            <a:r>
              <a:rPr lang="en-US" dirty="0" smtClean="0"/>
              <a:t>,</a:t>
            </a:r>
          </a:p>
          <a:p>
            <a:pPr marL="0">
              <a:buNone/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4" name="stud-stat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9969" y="2175371"/>
            <a:ext cx="4844591" cy="369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4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There are now two ways of Initializing particle positions and charges</a:t>
            </a:r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b="1" dirty="0" smtClean="0"/>
              <a:t>Constant spacing</a:t>
            </a:r>
          </a:p>
          <a:p>
            <a:r>
              <a:rPr lang="en-US" dirty="0" smtClean="0"/>
              <a:t>Particles  are uniformly distributed in the simulation box, density profile is achieved by varying the charge of each particle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b="1" dirty="0" smtClean="0"/>
              <a:t>Constant charge</a:t>
            </a:r>
          </a:p>
          <a:p>
            <a:r>
              <a:rPr lang="en-US" dirty="0" smtClean="0"/>
              <a:t>Same charge for every particle, density profile is achieved by varying the spacing between particles</a:t>
            </a:r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1940600" y="4535916"/>
            <a:ext cx="0" cy="544087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962421" y="4130613"/>
            <a:ext cx="3391179" cy="1340732"/>
            <a:chOff x="962421" y="4130613"/>
            <a:chExt cx="3391179" cy="134073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661200" y="5080003"/>
              <a:ext cx="2692400" cy="0"/>
            </a:xfrm>
            <a:prstGeom prst="line">
              <a:avLst/>
            </a:prstGeom>
            <a:ln w="139700" cap="rnd">
              <a:solidFill>
                <a:schemeClr val="accent2"/>
              </a:solidFill>
              <a:prstDash val="sysDot"/>
              <a:round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962421" y="4212167"/>
              <a:ext cx="3336144" cy="781474"/>
              <a:chOff x="962421" y="4212167"/>
              <a:chExt cx="3336144" cy="781474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1532082" y="4212167"/>
                <a:ext cx="2766483" cy="647499"/>
              </a:xfrm>
              <a:custGeom>
                <a:avLst/>
                <a:gdLst>
                  <a:gd name="connsiteX0" fmla="*/ 8580 w 2853380"/>
                  <a:gd name="connsiteY0" fmla="*/ 635000 h 647499"/>
                  <a:gd name="connsiteX1" fmla="*/ 59380 w 2853380"/>
                  <a:gd name="connsiteY1" fmla="*/ 609600 h 647499"/>
                  <a:gd name="connsiteX2" fmla="*/ 453080 w 2853380"/>
                  <a:gd name="connsiteY2" fmla="*/ 317500 h 647499"/>
                  <a:gd name="connsiteX3" fmla="*/ 745180 w 2853380"/>
                  <a:gd name="connsiteY3" fmla="*/ 546100 h 647499"/>
                  <a:gd name="connsiteX4" fmla="*/ 1710380 w 2853380"/>
                  <a:gd name="connsiteY4" fmla="*/ 114300 h 647499"/>
                  <a:gd name="connsiteX5" fmla="*/ 2065980 w 2853380"/>
                  <a:gd name="connsiteY5" fmla="*/ 139700 h 647499"/>
                  <a:gd name="connsiteX6" fmla="*/ 2853380 w 2853380"/>
                  <a:gd name="connsiteY6" fmla="*/ 0 h 64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3380" h="647499">
                    <a:moveTo>
                      <a:pt x="8580" y="635000"/>
                    </a:moveTo>
                    <a:cubicBezTo>
                      <a:pt x="-3062" y="648758"/>
                      <a:pt x="-14703" y="662517"/>
                      <a:pt x="59380" y="609600"/>
                    </a:cubicBezTo>
                    <a:cubicBezTo>
                      <a:pt x="133463" y="556683"/>
                      <a:pt x="338780" y="328083"/>
                      <a:pt x="453080" y="317500"/>
                    </a:cubicBezTo>
                    <a:cubicBezTo>
                      <a:pt x="567380" y="306917"/>
                      <a:pt x="535630" y="579967"/>
                      <a:pt x="745180" y="546100"/>
                    </a:cubicBezTo>
                    <a:cubicBezTo>
                      <a:pt x="954730" y="512233"/>
                      <a:pt x="1490247" y="182033"/>
                      <a:pt x="1710380" y="114300"/>
                    </a:cubicBezTo>
                    <a:cubicBezTo>
                      <a:pt x="1930513" y="46567"/>
                      <a:pt x="1875480" y="158750"/>
                      <a:pt x="2065980" y="139700"/>
                    </a:cubicBezTo>
                    <a:cubicBezTo>
                      <a:pt x="2256480" y="120650"/>
                      <a:pt x="2703097" y="19050"/>
                      <a:pt x="2853380" y="0"/>
                    </a:cubicBez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962421" y="4624309"/>
                    <a:ext cx="69737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9" name="TextBox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2421" y="4624309"/>
                    <a:ext cx="697370" cy="369332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1591915" y="4130613"/>
                  <a:ext cx="7627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1915" y="4130613"/>
                  <a:ext cx="76277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1625962" y="5102013"/>
                  <a:ext cx="6946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0" i="1" dirty="0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q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endParaRPr lang="en-US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962" y="5102013"/>
                  <a:ext cx="694677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7895" t="-9836" r="-2632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1043367" y="5375162"/>
            <a:ext cx="3255199" cy="369332"/>
            <a:chOff x="652167" y="5379395"/>
            <a:chExt cx="3255199" cy="369332"/>
          </a:xfrm>
        </p:grpSpPr>
        <p:grpSp>
          <p:nvGrpSpPr>
            <p:cNvPr id="35" name="Group 34"/>
            <p:cNvGrpSpPr/>
            <p:nvPr/>
          </p:nvGrpSpPr>
          <p:grpSpPr>
            <a:xfrm>
              <a:off x="1140883" y="5463117"/>
              <a:ext cx="2766483" cy="188383"/>
              <a:chOff x="1140883" y="4447117"/>
              <a:chExt cx="2766483" cy="188383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140883" y="4631267"/>
                <a:ext cx="276648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V="1">
                <a:off x="1695450" y="4457700"/>
                <a:ext cx="0" cy="1778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247900" y="4451350"/>
                <a:ext cx="0" cy="1778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1145116" y="4457700"/>
                <a:ext cx="0" cy="1778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2800350" y="4453467"/>
                <a:ext cx="0" cy="1778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3352800" y="4447117"/>
                <a:ext cx="0" cy="1778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V="1">
                <a:off x="3907366" y="4447117"/>
                <a:ext cx="0" cy="1778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Box 45"/>
            <p:cNvSpPr txBox="1"/>
            <p:nvPr/>
          </p:nvSpPr>
          <p:spPr>
            <a:xfrm>
              <a:off x="652167" y="5379395"/>
              <a:ext cx="548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grid</a:t>
              </a: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87500" y="5375162"/>
            <a:ext cx="3255199" cy="369332"/>
            <a:chOff x="652167" y="5379395"/>
            <a:chExt cx="3255199" cy="369332"/>
          </a:xfrm>
        </p:grpSpPr>
        <p:grpSp>
          <p:nvGrpSpPr>
            <p:cNvPr id="49" name="Group 48"/>
            <p:cNvGrpSpPr/>
            <p:nvPr/>
          </p:nvGrpSpPr>
          <p:grpSpPr>
            <a:xfrm>
              <a:off x="1140883" y="5463117"/>
              <a:ext cx="2766483" cy="188383"/>
              <a:chOff x="1140883" y="4447117"/>
              <a:chExt cx="2766483" cy="188383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1140883" y="4631267"/>
                <a:ext cx="276648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V="1">
                <a:off x="1695450" y="4457700"/>
                <a:ext cx="0" cy="1778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2247900" y="4451350"/>
                <a:ext cx="0" cy="1778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1145116" y="4457700"/>
                <a:ext cx="0" cy="1778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2800350" y="4453467"/>
                <a:ext cx="0" cy="1778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352800" y="4447117"/>
                <a:ext cx="0" cy="1778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V="1">
                <a:off x="3907366" y="4447117"/>
                <a:ext cx="0" cy="1778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>
              <a:off x="652167" y="5379395"/>
              <a:ext cx="548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grid</a:t>
              </a:r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805680" y="4212167"/>
            <a:ext cx="3336144" cy="781474"/>
            <a:chOff x="962421" y="4212167"/>
            <a:chExt cx="3336144" cy="781474"/>
          </a:xfrm>
        </p:grpSpPr>
        <p:sp>
          <p:nvSpPr>
            <p:cNvPr id="60" name="Freeform 59"/>
            <p:cNvSpPr/>
            <p:nvPr/>
          </p:nvSpPr>
          <p:spPr>
            <a:xfrm>
              <a:off x="1532082" y="4212167"/>
              <a:ext cx="2766483" cy="647499"/>
            </a:xfrm>
            <a:custGeom>
              <a:avLst/>
              <a:gdLst>
                <a:gd name="connsiteX0" fmla="*/ 8580 w 2853380"/>
                <a:gd name="connsiteY0" fmla="*/ 635000 h 647499"/>
                <a:gd name="connsiteX1" fmla="*/ 59380 w 2853380"/>
                <a:gd name="connsiteY1" fmla="*/ 609600 h 647499"/>
                <a:gd name="connsiteX2" fmla="*/ 453080 w 2853380"/>
                <a:gd name="connsiteY2" fmla="*/ 317500 h 647499"/>
                <a:gd name="connsiteX3" fmla="*/ 745180 w 2853380"/>
                <a:gd name="connsiteY3" fmla="*/ 546100 h 647499"/>
                <a:gd name="connsiteX4" fmla="*/ 1710380 w 2853380"/>
                <a:gd name="connsiteY4" fmla="*/ 114300 h 647499"/>
                <a:gd name="connsiteX5" fmla="*/ 2065980 w 2853380"/>
                <a:gd name="connsiteY5" fmla="*/ 139700 h 647499"/>
                <a:gd name="connsiteX6" fmla="*/ 2853380 w 2853380"/>
                <a:gd name="connsiteY6" fmla="*/ 0 h 64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3380" h="647499">
                  <a:moveTo>
                    <a:pt x="8580" y="635000"/>
                  </a:moveTo>
                  <a:cubicBezTo>
                    <a:pt x="-3062" y="648758"/>
                    <a:pt x="-14703" y="662517"/>
                    <a:pt x="59380" y="609600"/>
                  </a:cubicBezTo>
                  <a:cubicBezTo>
                    <a:pt x="133463" y="556683"/>
                    <a:pt x="338780" y="328083"/>
                    <a:pt x="453080" y="317500"/>
                  </a:cubicBezTo>
                  <a:cubicBezTo>
                    <a:pt x="567380" y="306917"/>
                    <a:pt x="535630" y="579967"/>
                    <a:pt x="745180" y="546100"/>
                  </a:cubicBezTo>
                  <a:cubicBezTo>
                    <a:pt x="954730" y="512233"/>
                    <a:pt x="1490247" y="182033"/>
                    <a:pt x="1710380" y="114300"/>
                  </a:cubicBezTo>
                  <a:cubicBezTo>
                    <a:pt x="1930513" y="46567"/>
                    <a:pt x="1875480" y="158750"/>
                    <a:pt x="2065980" y="139700"/>
                  </a:cubicBezTo>
                  <a:cubicBezTo>
                    <a:pt x="2256480" y="120650"/>
                    <a:pt x="2703097" y="19050"/>
                    <a:pt x="2853380" y="0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962421" y="4624309"/>
                  <a:ext cx="6973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421" y="4624309"/>
                  <a:ext cx="69737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/>
          <p:cNvGrpSpPr/>
          <p:nvPr/>
        </p:nvGrpSpPr>
        <p:grpSpPr>
          <a:xfrm>
            <a:off x="5471240" y="5029878"/>
            <a:ext cx="2612521" cy="100250"/>
            <a:chOff x="5488305" y="5067653"/>
            <a:chExt cx="2612521" cy="100250"/>
          </a:xfrm>
        </p:grpSpPr>
        <p:sp>
          <p:nvSpPr>
            <p:cNvPr id="63" name="Oval 62"/>
            <p:cNvSpPr/>
            <p:nvPr/>
          </p:nvSpPr>
          <p:spPr>
            <a:xfrm>
              <a:off x="5488305" y="5075587"/>
              <a:ext cx="91621" cy="916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5778874" y="5073041"/>
              <a:ext cx="91621" cy="916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6187152" y="5076282"/>
              <a:ext cx="91621" cy="916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6567660" y="5075586"/>
              <a:ext cx="91621" cy="916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897866" y="5072640"/>
              <a:ext cx="91621" cy="916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7159137" y="5072640"/>
              <a:ext cx="91621" cy="916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7403399" y="5072640"/>
              <a:ext cx="91621" cy="916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7637013" y="5072640"/>
              <a:ext cx="91621" cy="916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7823109" y="5067653"/>
              <a:ext cx="91621" cy="916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8009205" y="5067653"/>
              <a:ext cx="91621" cy="9162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665393" y="5085861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solidFill>
                  <a:schemeClr val="accent2">
                    <a:lumMod val="75000"/>
                  </a:schemeClr>
                </a:solidFill>
              </a:rPr>
              <a:t>q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0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Alternating the polarization over time</a:t>
            </a:r>
            <a:endParaRPr lang="en-US" dirty="0"/>
          </a:p>
        </p:txBody>
      </p:sp>
      <p:pic>
        <p:nvPicPr>
          <p:cNvPr id="5" name="Untitl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6893" y="1932570"/>
            <a:ext cx="5049867" cy="3849688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22960" y="1845734"/>
            <a:ext cx="280924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1" indent="-91441" algn="l" defTabSz="91440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52" indent="-18288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34" indent="-18288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16" indent="-18288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98" indent="-18288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11" indent="-22860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13" indent="-22860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15" indent="-22860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17" indent="-22860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speckle { </a:t>
            </a:r>
          </a:p>
          <a:p>
            <a:pPr marL="201170" lvl="1" indent="0">
              <a:buFont typeface="Calibri" pitchFamily="34" charset="0"/>
              <a:buNone/>
            </a:pPr>
            <a:r>
              <a:rPr lang="mr-IN" dirty="0" smtClean="0"/>
              <a:t>…</a:t>
            </a:r>
            <a:endParaRPr lang="en-US" dirty="0" smtClean="0"/>
          </a:p>
          <a:p>
            <a:pPr marL="201170" lvl="1" indent="0">
              <a:buFont typeface="Calibri" pitchFamily="34" charset="0"/>
              <a:buNone/>
            </a:pPr>
            <a:r>
              <a:rPr lang="en-US" dirty="0" err="1" smtClean="0"/>
              <a:t>n_speckle</a:t>
            </a:r>
            <a:r>
              <a:rPr lang="en-US" dirty="0" smtClean="0"/>
              <a:t>(1) = 30,</a:t>
            </a:r>
          </a:p>
          <a:p>
            <a:pPr marL="201170" lvl="1" indent="0">
              <a:buFont typeface="Calibri" pitchFamily="34" charset="0"/>
              <a:buNone/>
            </a:pPr>
            <a:r>
              <a:rPr lang="en-US" dirty="0" err="1" smtClean="0"/>
              <a:t>dt_update_pol</a:t>
            </a:r>
            <a:r>
              <a:rPr lang="en-US" dirty="0" smtClean="0"/>
              <a:t> = 1000,</a:t>
            </a:r>
          </a:p>
          <a:p>
            <a:pPr marL="201170" lvl="1" indent="0">
              <a:buFont typeface="Calibri" pitchFamily="34" charset="0"/>
              <a:buNone/>
            </a:pPr>
            <a:r>
              <a:rPr lang="en-US" dirty="0" err="1"/>
              <a:t>p</a:t>
            </a:r>
            <a:r>
              <a:rPr lang="en-US" dirty="0" err="1" smtClean="0"/>
              <a:t>ol_stepping</a:t>
            </a:r>
            <a:r>
              <a:rPr lang="en-US" dirty="0" smtClean="0"/>
              <a:t> = 90.0,</a:t>
            </a:r>
          </a:p>
          <a:p>
            <a:pPr marL="0">
              <a:buFont typeface="Calibri" pitchFamily="34" charset="0"/>
              <a:buNone/>
            </a:pPr>
            <a:r>
              <a:rPr lang="en-US" dirty="0" smtClean="0"/>
              <a:t>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5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antenna is designed to control individual quantity independently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/>
              <a:t>Most of the codes are located in </a:t>
            </a:r>
            <a:r>
              <a:rPr lang="en-US" dirty="0" smtClean="0"/>
              <a:t>os-speckle.f90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Interface: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 </a:t>
            </a:r>
            <a:r>
              <a:rPr lang="en-US" dirty="0" err="1" smtClean="0"/>
              <a:t>read_nml</a:t>
            </a:r>
            <a:r>
              <a:rPr lang="en-US" dirty="0" smtClean="0"/>
              <a:t>: read the name list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 </a:t>
            </a:r>
            <a:r>
              <a:rPr lang="en-US" dirty="0" err="1" smtClean="0"/>
              <a:t>restart_read</a:t>
            </a:r>
            <a:r>
              <a:rPr lang="en-US" dirty="0" smtClean="0"/>
              <a:t>: read restart files</a:t>
            </a:r>
          </a:p>
          <a:p>
            <a:pPr lvl="1">
              <a:buFont typeface="Courier New" charset="0"/>
              <a:buChar char="o"/>
            </a:pPr>
            <a:r>
              <a:rPr lang="en-US" dirty="0"/>
              <a:t> </a:t>
            </a:r>
            <a:r>
              <a:rPr lang="en-US" dirty="0" err="1" smtClean="0"/>
              <a:t>restart_write</a:t>
            </a:r>
            <a:r>
              <a:rPr lang="en-US" dirty="0" smtClean="0"/>
              <a:t>: write restart files</a:t>
            </a:r>
          </a:p>
          <a:p>
            <a:pPr lvl="1">
              <a:buFont typeface="Courier New" charset="0"/>
              <a:buChar char="o"/>
            </a:pPr>
            <a:r>
              <a:rPr lang="en-US" dirty="0"/>
              <a:t> </a:t>
            </a:r>
            <a:r>
              <a:rPr lang="en-US" dirty="0" smtClean="0"/>
              <a:t>new: allocate memory, initialize random phase</a:t>
            </a:r>
          </a:p>
          <a:p>
            <a:pPr lvl="1">
              <a:buFont typeface="Courier New" charset="0"/>
              <a:buChar char="o"/>
            </a:pPr>
            <a:r>
              <a:rPr lang="en-US" dirty="0"/>
              <a:t> </a:t>
            </a:r>
            <a:r>
              <a:rPr lang="en-US" dirty="0" smtClean="0"/>
              <a:t>launch: calculate the field</a:t>
            </a:r>
          </a:p>
          <a:p>
            <a:pPr lvl="1">
              <a:buFont typeface="Courier New" charset="0"/>
              <a:buChar char="o"/>
            </a:pPr>
            <a:r>
              <a:rPr lang="en-US" dirty="0"/>
              <a:t> </a:t>
            </a:r>
            <a:r>
              <a:rPr lang="en-US" dirty="0" err="1" smtClean="0"/>
              <a:t>speckle_on</a:t>
            </a:r>
            <a:r>
              <a:rPr lang="en-US" dirty="0" smtClean="0"/>
              <a:t>: check if the speckle is turn on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 cleanup: deallocate memory</a:t>
            </a:r>
          </a:p>
          <a:p>
            <a:pPr lvl="1">
              <a:buFont typeface="Courier New" charset="0"/>
              <a:buChar char="o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steps to compute the antenna field on the boundary (2D case)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𝑦</m:t>
                        </m:r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</a:rPr>
                      <m:t>𝐴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</m:d>
                    <m:acc>
                      <m:accPr>
                        <m:chr m:val="̂"/>
                        <m:ctrlPr>
                          <a:rPr lang="en-US" i="1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e>
                    </m:acc>
                    <m:r>
                      <a:rPr lang="en-US" i="1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𝑡</m:t>
                    </m:r>
                    <m:r>
                      <a:rPr lang="en-US" i="1">
                        <a:latin typeface="Cambria Math" charset="0"/>
                      </a:rPr>
                      <m:t>)</m:t>
                    </m:r>
                    <m:nary>
                      <m:naryPr>
                        <m:chr m:val="∑"/>
                        <m:grow m:val="on"/>
                        <m:ctrlPr>
                          <a:rPr lang="en-US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  <m:r>
                          <a:rPr lang="en-US" i="1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</a:rPr>
                              <m:t>ϵ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exp</m:t>
                        </m:r>
                        <m:r>
                          <a:rPr lang="en-US">
                            <a:latin typeface="Cambria Math" charset="0"/>
                          </a:rPr>
                          <m:t>[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a:rPr lang="en-US">
                            <a:latin typeface="Cambria Math" charset="0"/>
                          </a:rPr>
                          <m:t>(</m:t>
                        </m:r>
                      </m:e>
                    </m:nary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𝜓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−</m:t>
                    </m:r>
                    <m:r>
                      <a:rPr lang="en-US" i="1">
                        <a:latin typeface="Cambria Math" charset="0"/>
                      </a:rPr>
                      <m:t>𝑛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Δ</m:t>
                    </m:r>
                    <m:r>
                      <a:rPr lang="en-US" i="1">
                        <a:latin typeface="Cambria Math" charset="0"/>
                      </a:rPr>
                      <m:t>𝑘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𝑦</m:t>
                    </m:r>
                    <m:r>
                      <a:rPr lang="en-US" i="1">
                        <a:latin typeface="Cambria Math" charset="0"/>
                      </a:rPr>
                      <m:t>)+</m:t>
                    </m:r>
                    <m:r>
                      <a:rPr lang="en-US" i="1">
                        <a:latin typeface="Cambria Math" charset="0"/>
                      </a:rPr>
                      <m:t>𝑖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𝑡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𝑖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𝜑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𝑡</m:t>
                    </m:r>
                    <m:r>
                      <a:rPr lang="en-US" i="1">
                        <a:latin typeface="Cambria Math" charset="0"/>
                      </a:rPr>
                      <m:t>)]</m:t>
                    </m:r>
                  </m:oMath>
                </a14:m>
                <a:endParaRPr lang="en-US" dirty="0"/>
              </a:p>
              <a:p>
                <a:pPr>
                  <a:buFont typeface="Wingdings" charset="2"/>
                  <a:buChar char="q"/>
                </a:pPr>
                <a:r>
                  <a:rPr lang="en-US" dirty="0"/>
                  <a:t>R</a:t>
                </a:r>
                <a:r>
                  <a:rPr lang="en-US" dirty="0" smtClean="0"/>
                  <a:t>ead input deck and allocate memory </a:t>
                </a:r>
                <a:r>
                  <a:rPr lang="en-US" i="1" dirty="0" smtClean="0"/>
                  <a:t>beam_amp_2d</a:t>
                </a:r>
                <a:r>
                  <a:rPr lang="en-US" dirty="0" smtClean="0"/>
                  <a:t>(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), </a:t>
                </a:r>
                <a:r>
                  <a:rPr lang="en-US" i="1" dirty="0" smtClean="0"/>
                  <a:t>pp_2d</a:t>
                </a:r>
                <a:r>
                  <a:rPr lang="en-US" dirty="0" smtClean="0"/>
                  <a:t>(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)  and </a:t>
                </a:r>
                <a:r>
                  <a:rPr lang="en-US" i="1" dirty="0" smtClean="0"/>
                  <a:t>phase_2d</a:t>
                </a:r>
                <a:r>
                  <a:rPr lang="en-US" dirty="0" smtClean="0"/>
                  <a:t>(</a:t>
                </a:r>
                <a:r>
                  <a:rPr lang="en-US" i="1" dirty="0" smtClean="0"/>
                  <a:t>N</a:t>
                </a:r>
                <a:r>
                  <a:rPr lang="en-US" dirty="0" smtClean="0"/>
                  <a:t>); </a:t>
                </a:r>
                <a:r>
                  <a:rPr lang="en-US" i="1" dirty="0" err="1" smtClean="0"/>
                  <a:t>amp_buff</a:t>
                </a:r>
                <a:r>
                  <a:rPr lang="en-US" dirty="0" smtClean="0"/>
                  <a:t> and </a:t>
                </a:r>
                <a:r>
                  <a:rPr lang="en-US" i="1" dirty="0" err="1" smtClean="0"/>
                  <a:t>phase_buffer</a:t>
                </a:r>
                <a:r>
                  <a:rPr lang="en-US" dirty="0" smtClean="0"/>
                  <a:t> (if read from file)</a:t>
                </a:r>
              </a:p>
              <a:p>
                <a:pPr>
                  <a:buFont typeface="Wingdings" charset="2"/>
                  <a:buChar char="q"/>
                </a:pPr>
                <a:r>
                  <a:rPr lang="en-US" dirty="0" smtClean="0"/>
                  <a:t>If </a:t>
                </a:r>
                <a:r>
                  <a:rPr lang="en-US" dirty="0" err="1" smtClean="0"/>
                  <a:t>speckle_on</a:t>
                </a:r>
                <a:r>
                  <a:rPr lang="en-US" dirty="0"/>
                  <a:t> is true then call subroutine speckle_2d(this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efield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bc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dt</a:t>
                </a:r>
                <a:r>
                  <a:rPr lang="en-US" dirty="0" smtClean="0"/>
                  <a:t>, t, </a:t>
                </a:r>
                <a:r>
                  <a:rPr lang="en-US" dirty="0" err="1" smtClean="0"/>
                  <a:t>lower_bound</a:t>
                </a:r>
                <a:r>
                  <a:rPr lang="en-US" dirty="0" smtClean="0"/>
                  <a:t>, </a:t>
                </a:r>
                <a:r>
                  <a:rPr lang="en-US" dirty="0" err="1" smtClean="0"/>
                  <a:t>delta_x</a:t>
                </a:r>
                <a:r>
                  <a:rPr lang="en-US" dirty="0" smtClean="0"/>
                  <a:t>)</a:t>
                </a:r>
              </a:p>
              <a:p>
                <a:pPr lvl="1">
                  <a:buFont typeface="Courier New" charset="0"/>
                  <a:buChar char="o"/>
                </a:pPr>
                <a:r>
                  <a:rPr lang="en-US" dirty="0" smtClean="0"/>
                  <a:t>If mod(</a:t>
                </a:r>
                <a:r>
                  <a:rPr lang="en-US" i="1" dirty="0" smtClean="0"/>
                  <a:t>t</a:t>
                </a:r>
                <a:r>
                  <a:rPr lang="en-US" dirty="0" smtClean="0"/>
                  <a:t>, </a:t>
                </a:r>
                <a:r>
                  <a:rPr lang="en-US" i="1" dirty="0" err="1" smtClean="0"/>
                  <a:t>dt_update_speckle</a:t>
                </a:r>
                <a:r>
                  <a:rPr lang="en-US" dirty="0" smtClean="0"/>
                  <a:t>)&lt;</a:t>
                </a:r>
                <a:r>
                  <a:rPr lang="en-US" i="1" dirty="0" err="1" smtClean="0"/>
                  <a:t>dt</a:t>
                </a:r>
                <a:r>
                  <a:rPr lang="en-US" dirty="0" smtClean="0"/>
                  <a:t> then update </a:t>
                </a:r>
                <a:r>
                  <a:rPr lang="en-US" i="1" dirty="0" smtClean="0"/>
                  <a:t>beam_amp_2d</a:t>
                </a:r>
                <a:r>
                  <a:rPr lang="en-US" dirty="0" smtClean="0"/>
                  <a:t> and </a:t>
                </a:r>
                <a:r>
                  <a:rPr lang="en-US" i="1" dirty="0" smtClean="0"/>
                  <a:t>phase_2d</a:t>
                </a:r>
                <a:r>
                  <a:rPr lang="en-US" dirty="0" smtClean="0"/>
                  <a:t> (</a:t>
                </a:r>
                <a:r>
                  <a:rPr lang="en-US" i="1" dirty="0" smtClean="0"/>
                  <a:t>beam_amp_2d</a:t>
                </a:r>
                <a:r>
                  <a:rPr lang="en-US" dirty="0" smtClean="0"/>
                  <a:t> and </a:t>
                </a:r>
                <a:r>
                  <a:rPr lang="en-US" i="1" dirty="0" smtClean="0"/>
                  <a:t>phase_2d</a:t>
                </a:r>
                <a:r>
                  <a:rPr lang="en-US" dirty="0" smtClean="0"/>
                  <a:t> are independent random time series if ISI, </a:t>
                </a:r>
                <a:r>
                  <a:rPr lang="en-US" i="1" dirty="0" smtClean="0"/>
                  <a:t>beam_amp_2d</a:t>
                </a:r>
                <a:r>
                  <a:rPr lang="en-US" dirty="0" smtClean="0"/>
                  <a:t> = 1 and </a:t>
                </a:r>
                <a:r>
                  <a:rPr lang="en-US" i="1" dirty="0" smtClean="0"/>
                  <a:t>phase_2d </a:t>
                </a:r>
                <a:r>
                  <a:rPr lang="en-US" dirty="0" smtClean="0"/>
                  <a:t>= </a:t>
                </a:r>
                <a:r>
                  <a:rPr lang="en-US" i="1" dirty="0" smtClean="0"/>
                  <a:t>pp_2d</a:t>
                </a:r>
                <a:r>
                  <a:rPr lang="en-US" dirty="0" smtClean="0"/>
                  <a:t> + </a:t>
                </a:r>
                <a:r>
                  <a:rPr lang="el-GR" i="1" dirty="0" smtClean="0"/>
                  <a:t>β</a:t>
                </a:r>
                <a:r>
                  <a:rPr lang="en-US" dirty="0" smtClean="0"/>
                  <a:t>sin(</a:t>
                </a:r>
                <a:r>
                  <a:rPr lang="el-GR" i="1" dirty="0"/>
                  <a:t>ν</a:t>
                </a:r>
                <a:r>
                  <a:rPr lang="en-US" i="1" dirty="0" smtClean="0"/>
                  <a:t>t</a:t>
                </a:r>
                <a:r>
                  <a:rPr lang="en-US" dirty="0" smtClean="0"/>
                  <a:t>) if FM SSD, is a random process if </a:t>
                </a:r>
                <a:r>
                  <a:rPr lang="en-US" i="1" dirty="0"/>
                  <a:t>phase_2d </a:t>
                </a:r>
                <a:r>
                  <a:rPr lang="en-US" dirty="0" smtClean="0"/>
                  <a:t>if </a:t>
                </a:r>
                <a:r>
                  <a:rPr lang="en-US" i="1" dirty="0" err="1" smtClean="0"/>
                  <a:t>phasemod_type</a:t>
                </a:r>
                <a:r>
                  <a:rPr lang="en-US" dirty="0" smtClean="0"/>
                  <a:t> = 1)</a:t>
                </a:r>
              </a:p>
              <a:p>
                <a:pPr lvl="1">
                  <a:buFont typeface="Courier New" charset="0"/>
                  <a:buChar char="o"/>
                </a:pPr>
                <a:r>
                  <a:rPr lang="en-US" dirty="0" smtClean="0"/>
                  <a:t>If </a:t>
                </a:r>
                <a:r>
                  <a:rPr lang="en-US" dirty="0"/>
                  <a:t>mod(</a:t>
                </a:r>
                <a:r>
                  <a:rPr lang="en-US" i="1" dirty="0"/>
                  <a:t>t</a:t>
                </a:r>
                <a:r>
                  <a:rPr lang="en-US" dirty="0"/>
                  <a:t>, </a:t>
                </a:r>
                <a:r>
                  <a:rPr lang="en-US" i="1" dirty="0" err="1" smtClean="0"/>
                  <a:t>dt_update_pol</a:t>
                </a:r>
                <a:r>
                  <a:rPr lang="en-US" dirty="0" smtClean="0"/>
                  <a:t>)&lt;</a:t>
                </a:r>
                <a:r>
                  <a:rPr lang="en-US" i="1" dirty="0" err="1"/>
                  <a:t>dt</a:t>
                </a:r>
                <a:r>
                  <a:rPr lang="en-US" dirty="0"/>
                  <a:t> </a:t>
                </a:r>
                <a:r>
                  <a:rPr lang="en-US" dirty="0" smtClean="0"/>
                  <a:t> then update polarization (</a:t>
                </a:r>
                <a:r>
                  <a:rPr lang="en-US" i="1" dirty="0" smtClean="0"/>
                  <a:t>pol</a:t>
                </a:r>
                <a:r>
                  <a:rPr lang="en-US" dirty="0" smtClean="0"/>
                  <a:t> += </a:t>
                </a:r>
                <a:r>
                  <a:rPr lang="en-US" i="1" dirty="0" err="1" smtClean="0"/>
                  <a:t>pol_stepping</a:t>
                </a:r>
                <a:r>
                  <a:rPr lang="en-US" dirty="0" smtClean="0"/>
                  <a:t>)</a:t>
                </a:r>
              </a:p>
              <a:p>
                <a:pPr lvl="1">
                  <a:buFont typeface="Courier New" charset="0"/>
                  <a:buChar char="o"/>
                </a:pPr>
                <a:r>
                  <a:rPr lang="en-US" dirty="0"/>
                  <a:t>D</a:t>
                </a:r>
                <a:r>
                  <a:rPr lang="en-US" dirty="0" smtClean="0"/>
                  <a:t>etermine the envelope in time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64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antenna module is still under active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Oblique incidence; multiple speckled antenna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Generate random time series with spectral method (when the FFT interface is included in master branch)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Modeling ISI without the external input file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Modeling random phase modulation with arbitrary spectrum (right now only </a:t>
            </a:r>
            <a:r>
              <a:rPr lang="en-US" dirty="0" err="1" smtClean="0"/>
              <a:t>Laurentzian</a:t>
            </a:r>
            <a:r>
              <a:rPr lang="en-US" dirty="0" smtClean="0"/>
              <a:t> spectrum is supported)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The correlation between beamlets is small but still correlated, in which case we need to store the random phase time series for a time window longer than the time delay between the first and the last beamlet.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Be more specific about the location of the simulation box, in which case more experimental parameters are needed: focal lens aperture, focal length etc.</a:t>
            </a:r>
          </a:p>
        </p:txBody>
      </p:sp>
    </p:spTree>
    <p:extLst>
      <p:ext uri="{BB962C8B-B14F-4D97-AF65-F5344CB8AC3E}">
        <p14:creationId xmlns:p14="http://schemas.microsoft.com/office/powerpoint/2010/main" val="3927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parameters and key functions exposed to the old initialization routine are used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Initialization routine (in os-spec-util.f03): </a:t>
            </a:r>
          </a:p>
          <a:p>
            <a:pPr lvl="1">
              <a:buFont typeface="Courier New" charset="0"/>
              <a:buChar char="o"/>
            </a:pPr>
            <a:r>
              <a:rPr lang="en-US" dirty="0" err="1" smtClean="0"/>
              <a:t>inject_area_grid</a:t>
            </a:r>
            <a:r>
              <a:rPr lang="en-US" dirty="0" smtClean="0"/>
              <a:t>( </a:t>
            </a:r>
            <a:r>
              <a:rPr lang="en-US" i="1" dirty="0" err="1" smtClean="0"/>
              <a:t>t_species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this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ig_xbnd_inj</a:t>
            </a:r>
            <a:r>
              <a:rPr lang="en-US" dirty="0" smtClean="0">
                <a:sym typeface="Wingdings"/>
              </a:rPr>
              <a:t>), where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ig_xbnd_inj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/>
              <a:t>marks the boundary cells to “inject” particles</a:t>
            </a:r>
          </a:p>
          <a:p>
            <a:pPr lvl="1">
              <a:buFont typeface="Courier New" charset="0"/>
              <a:buChar char="o"/>
            </a:pPr>
            <a:r>
              <a:rPr lang="en-US" dirty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ensity profile is obtained by calling subroutine </a:t>
            </a:r>
            <a:r>
              <a:rPr lang="en-US" dirty="0" err="1" smtClean="0">
                <a:sym typeface="Wingdings"/>
              </a:rPr>
              <a:t>get_den_value</a:t>
            </a:r>
            <a:endParaRPr lang="en-US" dirty="0" smtClean="0">
              <a:sym typeface="Wingdings"/>
            </a:endParaRPr>
          </a:p>
          <a:p>
            <a:pPr lvl="1">
              <a:buFont typeface="Courier New" charset="0"/>
              <a:buChar char="o"/>
            </a:pPr>
            <a:endParaRPr lang="en-US" dirty="0">
              <a:sym typeface="Wingdings"/>
            </a:endParaRPr>
          </a:p>
          <a:p>
            <a:pPr lvl="1">
              <a:buFont typeface="Courier New" charset="0"/>
              <a:buChar char="o"/>
            </a:pPr>
            <a:endParaRPr lang="en-US" dirty="0" smtClean="0">
              <a:sym typeface="Wingdings"/>
            </a:endParaRPr>
          </a:p>
          <a:p>
            <a:pPr lvl="1">
              <a:buFont typeface="Courier New" charset="0"/>
              <a:buChar char="o"/>
            </a:pPr>
            <a:endParaRPr lang="en-US" dirty="0">
              <a:sym typeface="Wingdings"/>
            </a:endParaRPr>
          </a:p>
          <a:p>
            <a:pPr lvl="1">
              <a:buFont typeface="Courier New" charset="0"/>
              <a:buChar char="o"/>
            </a:pPr>
            <a:r>
              <a:rPr lang="en-US" dirty="0" smtClean="0">
                <a:sym typeface="Wingdings"/>
              </a:rPr>
              <a:t>The global information can be access through </a:t>
            </a:r>
            <a:r>
              <a:rPr lang="en-US" i="1" dirty="0" err="1" smtClean="0"/>
              <a:t>t_species</a:t>
            </a:r>
            <a:r>
              <a:rPr lang="en-US" dirty="0" smtClean="0">
                <a:sym typeface="Wingdings"/>
              </a:rPr>
              <a:t>: density profile object, global coordinate, boundaries of local nodes in global coordinate, number of particles in each direction, grid size etc.</a:t>
            </a:r>
            <a:endParaRPr lang="en-US" dirty="0">
              <a:sym typeface="Wingding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59" y="3102890"/>
            <a:ext cx="5105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93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steps in the old initialization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Loop through all cells and count particle to inject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Increase buffer size if necessary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Loop through all cells again and inject particles, normalizing charge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2244514"/>
            <a:ext cx="6794500" cy="16129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8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steps in the new initialization (1D case)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59" y="1845734"/>
                <a:ext cx="7543801" cy="4237476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dirty="0" smtClean="0"/>
                  <a:t>Generate a uniform grid of points to sample the density profile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smtClean="0"/>
                  <a:t>Numerically integrate the profile* (piecewise linear integration)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endParaRPr lang="en-US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smtClean="0"/>
                  <a:t>Charge for each particle: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𝑞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dirty="0" smtClean="0"/>
                  <a:t> is the global coordinate of high boundary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 smtClean="0"/>
                  <a:t> is the number of particle. Increase particle buffer if necessary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be the first sampling point in local node. The leftover charge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r>
                      <a:rPr lang="en-US" b="0" i="1" smtClean="0">
                        <a:latin typeface="Cambria Math" charset="0"/>
                      </a:rPr>
                      <m:t>𝑞</m:t>
                    </m:r>
                    <m:d>
                      <m:dPr>
                        <m:begChr m:val="⌊"/>
                        <m:endChr m:val="⌋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𝑞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. Interpolate particle position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 smtClean="0"/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&lt;</m:t>
                    </m:r>
                    <m:r>
                      <a:rPr lang="en-US" b="0" i="1" smtClean="0">
                        <a:latin typeface="Cambria Math" charset="0"/>
                      </a:rPr>
                      <m:t>𝑞</m:t>
                    </m:r>
                    <m:r>
                      <a:rPr lang="en-US" b="0" i="1" smtClean="0">
                        <a:latin typeface="Cambria Math" charset="0"/>
                      </a:rPr>
                      <m:t>&lt;</m:t>
                    </m:r>
                    <m:r>
                      <a:rPr lang="en-US" b="0" i="1" smtClean="0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r>
                      <a:rPr lang="en-US" b="0" i="1" smtClean="0">
                        <a:latin typeface="Cambria Math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pPr marL="457200" indent="-457200">
                  <a:buFont typeface="+mj-lt"/>
                  <a:buAutoNum type="arabicPeriod"/>
                </a:pPr>
                <a:endParaRPr lang="en-US" dirty="0" smtClean="0"/>
              </a:p>
              <a:p>
                <a:pPr marL="457200" indent="-45720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845734"/>
                <a:ext cx="7543801" cy="4237476"/>
              </a:xfrm>
              <a:blipFill rotWithShape="0">
                <a:blip r:embed="rId3"/>
                <a:stretch>
                  <a:fillRect l="-2100" t="-1727" b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1466638" y="2764366"/>
            <a:ext cx="6394662" cy="647499"/>
            <a:chOff x="1466638" y="2738966"/>
            <a:chExt cx="6394662" cy="647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Freeform 3"/>
                <p:cNvSpPr/>
                <p:nvPr/>
              </p:nvSpPr>
              <p:spPr>
                <a:xfrm>
                  <a:off x="1466638" y="2738966"/>
                  <a:ext cx="2766483" cy="647499"/>
                </a:xfrm>
                <a:custGeom>
                  <a:avLst/>
                  <a:gdLst>
                    <a:gd name="connsiteX0" fmla="*/ 8580 w 2853380"/>
                    <a:gd name="connsiteY0" fmla="*/ 635000 h 647499"/>
                    <a:gd name="connsiteX1" fmla="*/ 59380 w 2853380"/>
                    <a:gd name="connsiteY1" fmla="*/ 609600 h 647499"/>
                    <a:gd name="connsiteX2" fmla="*/ 453080 w 2853380"/>
                    <a:gd name="connsiteY2" fmla="*/ 317500 h 647499"/>
                    <a:gd name="connsiteX3" fmla="*/ 745180 w 2853380"/>
                    <a:gd name="connsiteY3" fmla="*/ 546100 h 647499"/>
                    <a:gd name="connsiteX4" fmla="*/ 1710380 w 2853380"/>
                    <a:gd name="connsiteY4" fmla="*/ 114300 h 647499"/>
                    <a:gd name="connsiteX5" fmla="*/ 2065980 w 2853380"/>
                    <a:gd name="connsiteY5" fmla="*/ 139700 h 647499"/>
                    <a:gd name="connsiteX6" fmla="*/ 2853380 w 2853380"/>
                    <a:gd name="connsiteY6" fmla="*/ 0 h 64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3380" h="647499">
                      <a:moveTo>
                        <a:pt x="8580" y="635000"/>
                      </a:moveTo>
                      <a:cubicBezTo>
                        <a:pt x="-3062" y="648758"/>
                        <a:pt x="-14703" y="662517"/>
                        <a:pt x="59380" y="609600"/>
                      </a:cubicBezTo>
                      <a:cubicBezTo>
                        <a:pt x="133463" y="556683"/>
                        <a:pt x="338780" y="328083"/>
                        <a:pt x="453080" y="317500"/>
                      </a:cubicBezTo>
                      <a:cubicBezTo>
                        <a:pt x="567380" y="306917"/>
                        <a:pt x="535630" y="579967"/>
                        <a:pt x="745180" y="546100"/>
                      </a:cubicBezTo>
                      <a:cubicBezTo>
                        <a:pt x="954730" y="512233"/>
                        <a:pt x="1490247" y="182033"/>
                        <a:pt x="1710380" y="114300"/>
                      </a:cubicBezTo>
                      <a:cubicBezTo>
                        <a:pt x="1930513" y="46567"/>
                        <a:pt x="1875480" y="158750"/>
                        <a:pt x="2065980" y="139700"/>
                      </a:cubicBezTo>
                      <a:cubicBezTo>
                        <a:pt x="2256480" y="120650"/>
                        <a:pt x="2703097" y="19050"/>
                        <a:pt x="2853380" y="0"/>
                      </a:cubicBezTo>
                    </a:path>
                  </a:pathLst>
                </a:custGeom>
                <a:noFill/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rtlCol="0" anchor="t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                                          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Freeform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6638" y="2738966"/>
                  <a:ext cx="2766483" cy="647499"/>
                </a:xfrm>
                <a:custGeom>
                  <a:avLst/>
                  <a:gdLst>
                    <a:gd name="connsiteX0" fmla="*/ 8580 w 2853380"/>
                    <a:gd name="connsiteY0" fmla="*/ 635000 h 647499"/>
                    <a:gd name="connsiteX1" fmla="*/ 59380 w 2853380"/>
                    <a:gd name="connsiteY1" fmla="*/ 609600 h 647499"/>
                    <a:gd name="connsiteX2" fmla="*/ 453080 w 2853380"/>
                    <a:gd name="connsiteY2" fmla="*/ 317500 h 647499"/>
                    <a:gd name="connsiteX3" fmla="*/ 745180 w 2853380"/>
                    <a:gd name="connsiteY3" fmla="*/ 546100 h 647499"/>
                    <a:gd name="connsiteX4" fmla="*/ 1710380 w 2853380"/>
                    <a:gd name="connsiteY4" fmla="*/ 114300 h 647499"/>
                    <a:gd name="connsiteX5" fmla="*/ 2065980 w 2853380"/>
                    <a:gd name="connsiteY5" fmla="*/ 139700 h 647499"/>
                    <a:gd name="connsiteX6" fmla="*/ 2853380 w 2853380"/>
                    <a:gd name="connsiteY6" fmla="*/ 0 h 647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3380" h="647499">
                      <a:moveTo>
                        <a:pt x="8580" y="635000"/>
                      </a:moveTo>
                      <a:cubicBezTo>
                        <a:pt x="-3062" y="648758"/>
                        <a:pt x="-14703" y="662517"/>
                        <a:pt x="59380" y="609600"/>
                      </a:cubicBezTo>
                      <a:cubicBezTo>
                        <a:pt x="133463" y="556683"/>
                        <a:pt x="338780" y="328083"/>
                        <a:pt x="453080" y="317500"/>
                      </a:cubicBezTo>
                      <a:cubicBezTo>
                        <a:pt x="567380" y="306917"/>
                        <a:pt x="535630" y="579967"/>
                        <a:pt x="745180" y="546100"/>
                      </a:cubicBezTo>
                      <a:cubicBezTo>
                        <a:pt x="954730" y="512233"/>
                        <a:pt x="1490247" y="182033"/>
                        <a:pt x="1710380" y="114300"/>
                      </a:cubicBezTo>
                      <a:cubicBezTo>
                        <a:pt x="1930513" y="46567"/>
                        <a:pt x="1875480" y="158750"/>
                        <a:pt x="2065980" y="139700"/>
                      </a:cubicBezTo>
                      <a:cubicBezTo>
                        <a:pt x="2256480" y="120650"/>
                        <a:pt x="2703097" y="19050"/>
                        <a:pt x="2853380" y="0"/>
                      </a:cubicBezTo>
                    </a:path>
                  </a:pathLst>
                </a:custGeom>
                <a:blipFill rotWithShape="0">
                  <a:blip r:embed="rId4"/>
                  <a:stretch>
                    <a:fillRect l="-2193" t="-51351" r="-877" b="-22523"/>
                  </a:stretch>
                </a:blipFill>
                <a:ln w="19050"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Freeform 6"/>
                <p:cNvSpPr/>
                <p:nvPr/>
              </p:nvSpPr>
              <p:spPr>
                <a:xfrm>
                  <a:off x="4953000" y="2738966"/>
                  <a:ext cx="2908300" cy="647499"/>
                </a:xfrm>
                <a:custGeom>
                  <a:avLst/>
                  <a:gdLst>
                    <a:gd name="connsiteX0" fmla="*/ 0 w 2908300"/>
                    <a:gd name="connsiteY0" fmla="*/ 990600 h 990600"/>
                    <a:gd name="connsiteX1" fmla="*/ 381000 w 2908300"/>
                    <a:gd name="connsiteY1" fmla="*/ 927100 h 990600"/>
                    <a:gd name="connsiteX2" fmla="*/ 533400 w 2908300"/>
                    <a:gd name="connsiteY2" fmla="*/ 863600 h 990600"/>
                    <a:gd name="connsiteX3" fmla="*/ 889000 w 2908300"/>
                    <a:gd name="connsiteY3" fmla="*/ 800100 h 990600"/>
                    <a:gd name="connsiteX4" fmla="*/ 1333500 w 2908300"/>
                    <a:gd name="connsiteY4" fmla="*/ 698500 h 990600"/>
                    <a:gd name="connsiteX5" fmla="*/ 1714500 w 2908300"/>
                    <a:gd name="connsiteY5" fmla="*/ 571500 h 990600"/>
                    <a:gd name="connsiteX6" fmla="*/ 2133600 w 2908300"/>
                    <a:gd name="connsiteY6" fmla="*/ 520700 h 990600"/>
                    <a:gd name="connsiteX7" fmla="*/ 2590800 w 2908300"/>
                    <a:gd name="connsiteY7" fmla="*/ 342900 h 990600"/>
                    <a:gd name="connsiteX8" fmla="*/ 2794000 w 2908300"/>
                    <a:gd name="connsiteY8" fmla="*/ 152400 h 990600"/>
                    <a:gd name="connsiteX9" fmla="*/ 2908300 w 2908300"/>
                    <a:gd name="connsiteY9" fmla="*/ 0 h 99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8300" h="990600">
                      <a:moveTo>
                        <a:pt x="0" y="990600"/>
                      </a:moveTo>
                      <a:cubicBezTo>
                        <a:pt x="146050" y="969433"/>
                        <a:pt x="292100" y="948267"/>
                        <a:pt x="381000" y="927100"/>
                      </a:cubicBezTo>
                      <a:cubicBezTo>
                        <a:pt x="469900" y="905933"/>
                        <a:pt x="448733" y="884767"/>
                        <a:pt x="533400" y="863600"/>
                      </a:cubicBezTo>
                      <a:cubicBezTo>
                        <a:pt x="618067" y="842433"/>
                        <a:pt x="755650" y="827617"/>
                        <a:pt x="889000" y="800100"/>
                      </a:cubicBezTo>
                      <a:cubicBezTo>
                        <a:pt x="1022350" y="772583"/>
                        <a:pt x="1195917" y="736600"/>
                        <a:pt x="1333500" y="698500"/>
                      </a:cubicBezTo>
                      <a:cubicBezTo>
                        <a:pt x="1471083" y="660400"/>
                        <a:pt x="1581150" y="601133"/>
                        <a:pt x="1714500" y="571500"/>
                      </a:cubicBezTo>
                      <a:cubicBezTo>
                        <a:pt x="1847850" y="541867"/>
                        <a:pt x="1987550" y="558800"/>
                        <a:pt x="2133600" y="520700"/>
                      </a:cubicBezTo>
                      <a:cubicBezTo>
                        <a:pt x="2279650" y="482600"/>
                        <a:pt x="2480733" y="404283"/>
                        <a:pt x="2590800" y="342900"/>
                      </a:cubicBezTo>
                      <a:cubicBezTo>
                        <a:pt x="2700867" y="281517"/>
                        <a:pt x="2741083" y="209550"/>
                        <a:pt x="2794000" y="152400"/>
                      </a:cubicBezTo>
                      <a:cubicBezTo>
                        <a:pt x="2846917" y="95250"/>
                        <a:pt x="2908300" y="0"/>
                        <a:pt x="2908300" y="0"/>
                      </a:cubicBezTo>
                    </a:path>
                  </a:pathLst>
                </a:custGeom>
                <a:ln w="41275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t" anchorCtr="0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                                           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Freeform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0" y="2738966"/>
                  <a:ext cx="2908300" cy="647499"/>
                </a:xfrm>
                <a:custGeom>
                  <a:avLst/>
                  <a:gdLst>
                    <a:gd name="connsiteX0" fmla="*/ 0 w 2908300"/>
                    <a:gd name="connsiteY0" fmla="*/ 990600 h 990600"/>
                    <a:gd name="connsiteX1" fmla="*/ 381000 w 2908300"/>
                    <a:gd name="connsiteY1" fmla="*/ 927100 h 990600"/>
                    <a:gd name="connsiteX2" fmla="*/ 533400 w 2908300"/>
                    <a:gd name="connsiteY2" fmla="*/ 863600 h 990600"/>
                    <a:gd name="connsiteX3" fmla="*/ 889000 w 2908300"/>
                    <a:gd name="connsiteY3" fmla="*/ 800100 h 990600"/>
                    <a:gd name="connsiteX4" fmla="*/ 1333500 w 2908300"/>
                    <a:gd name="connsiteY4" fmla="*/ 698500 h 990600"/>
                    <a:gd name="connsiteX5" fmla="*/ 1714500 w 2908300"/>
                    <a:gd name="connsiteY5" fmla="*/ 571500 h 990600"/>
                    <a:gd name="connsiteX6" fmla="*/ 2133600 w 2908300"/>
                    <a:gd name="connsiteY6" fmla="*/ 520700 h 990600"/>
                    <a:gd name="connsiteX7" fmla="*/ 2590800 w 2908300"/>
                    <a:gd name="connsiteY7" fmla="*/ 342900 h 990600"/>
                    <a:gd name="connsiteX8" fmla="*/ 2794000 w 2908300"/>
                    <a:gd name="connsiteY8" fmla="*/ 152400 h 990600"/>
                    <a:gd name="connsiteX9" fmla="*/ 2908300 w 2908300"/>
                    <a:gd name="connsiteY9" fmla="*/ 0 h 99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08300" h="990600">
                      <a:moveTo>
                        <a:pt x="0" y="990600"/>
                      </a:moveTo>
                      <a:cubicBezTo>
                        <a:pt x="146050" y="969433"/>
                        <a:pt x="292100" y="948267"/>
                        <a:pt x="381000" y="927100"/>
                      </a:cubicBezTo>
                      <a:cubicBezTo>
                        <a:pt x="469900" y="905933"/>
                        <a:pt x="448733" y="884767"/>
                        <a:pt x="533400" y="863600"/>
                      </a:cubicBezTo>
                      <a:cubicBezTo>
                        <a:pt x="618067" y="842433"/>
                        <a:pt x="755650" y="827617"/>
                        <a:pt x="889000" y="800100"/>
                      </a:cubicBezTo>
                      <a:cubicBezTo>
                        <a:pt x="1022350" y="772583"/>
                        <a:pt x="1195917" y="736600"/>
                        <a:pt x="1333500" y="698500"/>
                      </a:cubicBezTo>
                      <a:cubicBezTo>
                        <a:pt x="1471083" y="660400"/>
                        <a:pt x="1581150" y="601133"/>
                        <a:pt x="1714500" y="571500"/>
                      </a:cubicBezTo>
                      <a:cubicBezTo>
                        <a:pt x="1847850" y="541867"/>
                        <a:pt x="1987550" y="558800"/>
                        <a:pt x="2133600" y="520700"/>
                      </a:cubicBezTo>
                      <a:cubicBezTo>
                        <a:pt x="2279650" y="482600"/>
                        <a:pt x="2480733" y="404283"/>
                        <a:pt x="2590800" y="342900"/>
                      </a:cubicBezTo>
                      <a:cubicBezTo>
                        <a:pt x="2700867" y="281517"/>
                        <a:pt x="2741083" y="209550"/>
                        <a:pt x="2794000" y="152400"/>
                      </a:cubicBezTo>
                      <a:cubicBezTo>
                        <a:pt x="2846917" y="95250"/>
                        <a:pt x="2908300" y="0"/>
                        <a:pt x="2908300" y="0"/>
                      </a:cubicBezTo>
                    </a:path>
                  </a:pathLst>
                </a:custGeom>
                <a:blipFill rotWithShape="0">
                  <a:blip r:embed="rId5"/>
                  <a:stretch>
                    <a:fillRect t="-52252" b="-21622"/>
                  </a:stretch>
                </a:blipFill>
                <a:ln w="41275"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ight Arrow 7"/>
            <p:cNvSpPr/>
            <p:nvPr/>
          </p:nvSpPr>
          <p:spPr>
            <a:xfrm>
              <a:off x="4406900" y="2959100"/>
              <a:ext cx="381000" cy="254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5120579" y="6083210"/>
            <a:ext cx="37567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*Respect </a:t>
            </a:r>
            <a:r>
              <a:rPr lang="en-US" sz="1400" dirty="0" err="1" smtClean="0"/>
              <a:t>t_species</a:t>
            </a:r>
            <a:r>
              <a:rPr lang="en-US" sz="1400" dirty="0" smtClean="0"/>
              <a:t>::</a:t>
            </a:r>
            <a:r>
              <a:rPr lang="en-US" sz="1400" dirty="0" err="1" smtClean="0"/>
              <a:t>den_min</a:t>
            </a:r>
            <a:r>
              <a:rPr lang="en-US" sz="1400" dirty="0" smtClean="0"/>
              <a:t> when integrating</a:t>
            </a:r>
            <a:endParaRPr lang="en-US" sz="1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220715" y="6083210"/>
            <a:ext cx="1349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09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and possible improvements of the new initialization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Wingdings" charset="2"/>
                  <a:buChar char="q"/>
                </a:pPr>
                <a:r>
                  <a:rPr lang="en-US" dirty="0" smtClean="0"/>
                  <a:t>Can be extended to higher dimensions as long as the density profile along each dimension is independent, i.e.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𝑛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𝑓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. This condition is not check for in the code</a:t>
                </a:r>
              </a:p>
              <a:p>
                <a:pPr>
                  <a:buFont typeface="Wingdings" charset="2"/>
                  <a:buChar char="q"/>
                </a:pPr>
                <a:r>
                  <a:rPr lang="en-US" dirty="0"/>
                  <a:t>Only works in Cartesian coordinate </a:t>
                </a:r>
                <a:r>
                  <a:rPr lang="en-US" dirty="0" smtClean="0"/>
                  <a:t>ATM</a:t>
                </a:r>
              </a:p>
              <a:p>
                <a:pPr>
                  <a:buFont typeface="Wingdings" charset="2"/>
                  <a:buChar char="q"/>
                </a:pPr>
                <a:r>
                  <a:rPr lang="en-US" dirty="0" smtClean="0"/>
                  <a:t>The new initialization uses its own grid (to sample the density profile), making it straightforward to initialize non-integer number of particles </a:t>
                </a:r>
                <a:r>
                  <a:rPr lang="en-US" dirty="0"/>
                  <a:t>per cell </a:t>
                </a:r>
                <a:r>
                  <a:rPr lang="en-US" dirty="0" smtClean="0"/>
                  <a:t>on average, e.g. 11x11 (or 6x7) particles on 10x10 cells</a:t>
                </a:r>
              </a:p>
              <a:p>
                <a:pPr>
                  <a:buFont typeface="Wingdings" charset="2"/>
                  <a:buChar char="q"/>
                </a:pPr>
                <a:r>
                  <a:rPr lang="en-US" dirty="0" smtClean="0"/>
                  <a:t>The numerical integration of density profile is serial but can be parallelized. The time scaling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e>
                    </m:d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 are time for one integration step and one communication, respectively,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dirty="0" smtClean="0"/>
                  <a:t> is the number of sampling grid points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dirty="0" smtClean="0"/>
                  <a:t> is the number of nodes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939" t="-1667" r="-1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694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deck examples and results of the new initialization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3761741" cy="13673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species{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</a:t>
            </a:r>
            <a:r>
              <a:rPr lang="en-US" dirty="0" err="1" smtClean="0"/>
              <a:t>if_const_q</a:t>
            </a:r>
            <a:r>
              <a:rPr lang="en-US" dirty="0" smtClean="0"/>
              <a:t> = .true.,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</a:t>
            </a:r>
            <a:r>
              <a:rPr lang="en-US" dirty="0" err="1" smtClean="0"/>
              <a:t>num_par_x</a:t>
            </a:r>
            <a:r>
              <a:rPr lang="en-US" dirty="0" smtClean="0"/>
              <a:t>(1:1) = 32,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  ... }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16000" y="3302000"/>
            <a:ext cx="7226300" cy="2743200"/>
            <a:chOff x="1193800" y="3429000"/>
            <a:chExt cx="7226300" cy="2743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800" y="3429000"/>
              <a:ext cx="3657600" cy="2743200"/>
            </a:xfrm>
            <a:prstGeom prst="rect">
              <a:avLst/>
            </a:prstGeom>
            <a:effectLst>
              <a:softEdge rad="508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0" y="3429000"/>
              <a:ext cx="3657600" cy="2743200"/>
            </a:xfrm>
            <a:prstGeom prst="rect">
              <a:avLst/>
            </a:prstGeom>
            <a:effectLst>
              <a:softEdge rad="50800"/>
            </a:effectLst>
          </p:spPr>
        </p:pic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4584701" y="1845734"/>
            <a:ext cx="4043682" cy="1532466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1" indent="-91441" algn="l" defTabSz="914409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52" indent="-18288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34" indent="-18288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16" indent="-18288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98" indent="-18288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11" indent="-22860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13" indent="-22860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15" indent="-22860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17" indent="-228602" algn="l" defTabSz="914409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</a:pPr>
            <a:r>
              <a:rPr lang="en-US" b="1" i="1" dirty="0" smtClean="0"/>
              <a:t>  </a:t>
            </a:r>
            <a:r>
              <a:rPr lang="en-US" b="1" i="1" dirty="0" err="1" smtClean="0"/>
              <a:t>if_const_q</a:t>
            </a:r>
            <a:r>
              <a:rPr lang="en-US" dirty="0" smtClean="0"/>
              <a:t>: if </a:t>
            </a:r>
            <a:r>
              <a:rPr lang="en-US" i="1" dirty="0" smtClean="0"/>
              <a:t>true</a:t>
            </a:r>
            <a:r>
              <a:rPr lang="en-US" dirty="0" smtClean="0"/>
              <a:t> then invoke the new initialization method, </a:t>
            </a:r>
            <a:r>
              <a:rPr lang="en-US" i="1" dirty="0" smtClean="0"/>
              <a:t>false </a:t>
            </a:r>
            <a:r>
              <a:rPr lang="en-US" dirty="0" smtClean="0"/>
              <a:t>by default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None/>
            </a:pPr>
            <a:r>
              <a:rPr lang="en-US" b="1" i="1" dirty="0" smtClean="0"/>
              <a:t>  </a:t>
            </a:r>
            <a:r>
              <a:rPr lang="en-US" b="1" i="1" dirty="0" err="1" smtClean="0"/>
              <a:t>tot_par_x</a:t>
            </a:r>
            <a:r>
              <a:rPr lang="en-US" dirty="0" smtClean="0"/>
              <a:t>(</a:t>
            </a:r>
            <a:r>
              <a:rPr lang="en-US" dirty="0" err="1" smtClean="0"/>
              <a:t>p_x_dim</a:t>
            </a:r>
            <a:r>
              <a:rPr lang="en-US" dirty="0" smtClean="0"/>
              <a:t>): total number of particles in each direction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r>
              <a:rPr lang="en-US" b="1" i="1" dirty="0" smtClean="0"/>
              <a:t>  </a:t>
            </a:r>
            <a:r>
              <a:rPr lang="en-US" b="1" i="1" dirty="0" err="1" smtClean="0"/>
              <a:t>sr</a:t>
            </a:r>
            <a:r>
              <a:rPr lang="en-US" dirty="0" smtClean="0"/>
              <a:t>(</a:t>
            </a:r>
            <a:r>
              <a:rPr lang="en-US" dirty="0" err="1" smtClean="0"/>
              <a:t>p_x_dim</a:t>
            </a:r>
            <a:r>
              <a:rPr lang="en-US" dirty="0" smtClean="0"/>
              <a:t>): number of sampling points per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Laser-smoothing improve the uniformity of the </a:t>
            </a:r>
            <a:r>
              <a:rPr lang="en-US" dirty="0" smtClean="0"/>
              <a:t>illumination in inertial confinement fusion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960" y="1799191"/>
            <a:ext cx="6462705" cy="42433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1459" y="6104390"/>
            <a:ext cx="2735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From LLE guest tour presentation</a:t>
            </a:r>
            <a:endParaRPr lang="en-US" sz="1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724143" y="6110162"/>
            <a:ext cx="13499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9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plates introduce random phase shift and break one laser beam into many beamlets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822959" y="1845734"/>
                <a:ext cx="7543801" cy="402336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1" indent="-91441" algn="l" defTabSz="914409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52" indent="-18288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34" indent="-18288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16" indent="-18288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98" indent="-18288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11" indent="-22860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13" indent="-22860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15" indent="-22860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17" indent="-228602" algn="l" defTabSz="914409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i="1" dirty="0" smtClean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𝐸</m:t>
                    </m:r>
                    <m:r>
                      <a:rPr lang="en-US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 smtClean="0">
                            <a:latin typeface="Cambria Math" charset="0"/>
                          </a:rPr>
                          <m:t>𝑖</m:t>
                        </m:r>
                        <m:d>
                          <m:d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r>
                      <a:rPr lang="en-US" i="1" smtClean="0">
                        <a:latin typeface="Cambria Math" charset="0"/>
                      </a:rPr>
                      <m:t>+</m:t>
                    </m:r>
                  </m:oMath>
                </a14:m>
                <a:endParaRPr lang="en-US" i="1" dirty="0" smtClean="0">
                  <a:latin typeface="Cambria Math" charset="0"/>
                </a:endParaRPr>
              </a:p>
              <a:p>
                <a:r>
                  <a:rPr lang="en-US" dirty="0" smtClean="0"/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i="1" smtClean="0">
                            <a:latin typeface="Cambria Math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𝐼</m:t>
                    </m:r>
                    <m:r>
                      <a:rPr lang="en-US" i="1" smtClean="0"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 smtClean="0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r>
                          <a:rPr lang="en-US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latin typeface="Cambria Math" charset="0"/>
                      </a:rPr>
                      <m:t>+2</m:t>
                    </m:r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func>
                      <m:funcPr>
                        <m:ctrlPr>
                          <a:rPr lang="en-US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mtClean="0">
                            <a:latin typeface="Cambria Math" charset="0"/>
                          </a:rPr>
                          <m:t>cos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 smtClean="0">
                                <a:latin typeface="Cambria Math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 smtClean="0">
                                <a:latin typeface="Cambria Math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i="1" smtClean="0"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 smtClean="0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n-US" dirty="0" smtClean="0"/>
              </a:p>
              <a:p>
                <a:r>
                  <a:rPr lang="en-US" dirty="0"/>
                  <a:t>The variation of intensity is proportional to the correlation between two beamlets on the phase plate and decreases </a:t>
                </a:r>
                <a:r>
                  <a:rPr lang="en-US" dirty="0" smtClean="0"/>
                  <a:t>as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1/</m:t>
                    </m:r>
                    <m:d>
                      <m:dPr>
                        <m:ctrlPr>
                          <a:rPr lang="en-US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 smtClean="0">
                            <a:latin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i="1" smtClean="0">
                            <a:latin typeface="Cambria Math" charset="0"/>
                          </a:rPr>
                          <m:t>𝑎𝑣</m:t>
                        </m:r>
                      </m:sub>
                    </m:sSub>
                  </m:oMath>
                </a14:m>
                <a:r>
                  <a:rPr lang="en-US" dirty="0" smtClean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𝑎𝑣</m:t>
                        </m:r>
                      </m:sub>
                    </m:sSub>
                  </m:oMath>
                </a14:m>
                <a:r>
                  <a:rPr lang="en-US" dirty="0" smtClean="0"/>
                  <a:t> is the time for the average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59" y="1845734"/>
                <a:ext cx="7543801" cy="4023360"/>
              </a:xfrm>
              <a:prstGeom prst="rect">
                <a:avLst/>
              </a:prstGeom>
              <a:blipFill rotWithShape="0">
                <a:blip r:embed="rId3"/>
                <a:stretch>
                  <a:fillRect l="-2019" r="-2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295014" y="3241319"/>
            <a:ext cx="138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plate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8297" y="3241319"/>
            <a:ext cx="124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Focal plane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2959" y="5202275"/>
                <a:ext cx="7038915" cy="36933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none" rtlCol="0" anchor="t">
                <a:spAutoFit/>
              </a:bodyPr>
              <a:lstStyle/>
              <a:p>
                <a:r>
                  <a:rPr lang="en-US" dirty="0" smtClean="0"/>
                  <a:t>Random phase plate (RPP):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𝜙</m:t>
                    </m:r>
                    <m:r>
                      <a:rPr lang="en-US" b="0" i="1" smtClean="0">
                        <a:latin typeface="Cambria Math" charset="0"/>
                      </a:rPr>
                      <m:t>=0 </m:t>
                    </m:r>
                    <m:r>
                      <a:rPr lang="en-US" b="0" i="1" smtClean="0">
                        <a:latin typeface="Cambria Math" charset="0"/>
                      </a:rPr>
                      <m:t>𝑜𝑟</m:t>
                    </m:r>
                    <m:r>
                      <a:rPr lang="en-US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𝜋</m:t>
                    </m:r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, static speckle patterns.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59" y="5202275"/>
                <a:ext cx="703891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05" t="-90476" b="-115873"/>
                </a:stretch>
              </a:blip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4513698" y="1728771"/>
            <a:ext cx="3194906" cy="1577955"/>
            <a:chOff x="4513698" y="1728771"/>
            <a:chExt cx="3194906" cy="1577955"/>
          </a:xfrm>
        </p:grpSpPr>
        <p:sp>
          <p:nvSpPr>
            <p:cNvPr id="9" name="Right Arrow 8"/>
            <p:cNvSpPr/>
            <p:nvPr/>
          </p:nvSpPr>
          <p:spPr>
            <a:xfrm>
              <a:off x="4513698" y="1737361"/>
              <a:ext cx="1031714" cy="1503958"/>
            </a:xfrm>
            <a:prstGeom prst="rightArrow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25400" dir="5400000" algn="ctr" rotWithShape="0">
                <a:schemeClr val="tx1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Laser</a:t>
              </a:r>
              <a:endParaRPr lang="en-US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762847" y="1728771"/>
              <a:ext cx="223284" cy="1577955"/>
              <a:chOff x="5805377" y="1728771"/>
              <a:chExt cx="180754" cy="1729960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5805377" y="1728771"/>
                <a:ext cx="0" cy="1694908"/>
              </a:xfrm>
              <a:prstGeom prst="line">
                <a:avLst/>
              </a:prstGeom>
              <a:ln w="206375">
                <a:solidFill>
                  <a:schemeClr val="bg1">
                    <a:lumMod val="65000"/>
                  </a:schemeClr>
                </a:solidFill>
                <a:prstDash val="sysDot"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5869173" y="1742558"/>
                <a:ext cx="116958" cy="171617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>
              <a:off x="5986131" y="2220592"/>
              <a:ext cx="1711841" cy="592704"/>
            </a:xfrm>
            <a:prstGeom prst="straightConnector1">
              <a:avLst/>
            </a:prstGeom>
            <a:ln w="101600">
              <a:solidFill>
                <a:srgbClr val="7030A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986131" y="2813296"/>
              <a:ext cx="1711841" cy="0"/>
            </a:xfrm>
            <a:prstGeom prst="straightConnector1">
              <a:avLst/>
            </a:prstGeom>
            <a:ln w="101600">
              <a:solidFill>
                <a:srgbClr val="7030A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708604" y="1967023"/>
              <a:ext cx="0" cy="121211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5929856" y="1851259"/>
                  <a:ext cx="47147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9856" y="1851259"/>
                  <a:ext cx="471476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5929856" y="2871987"/>
                  <a:ext cx="47679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9856" y="2871987"/>
                  <a:ext cx="476797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6683398" y="2871987"/>
                  <a:ext cx="42851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3398" y="2871987"/>
                  <a:ext cx="428514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6688719" y="2095316"/>
                  <a:ext cx="4231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8719" y="2095316"/>
                  <a:ext cx="423193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/>
            <p:nvPr/>
          </p:nvCxnSpPr>
          <p:spPr>
            <a:xfrm>
              <a:off x="5717206" y="1835101"/>
              <a:ext cx="268925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717824" y="2241857"/>
              <a:ext cx="268925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717824" y="2448120"/>
              <a:ext cx="268925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710362" y="2646719"/>
              <a:ext cx="268925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710362" y="2852982"/>
              <a:ext cx="268925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5710980" y="3053475"/>
              <a:ext cx="268925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5671467" y="1931740"/>
              <a:ext cx="268925" cy="25356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5710361" y="2046193"/>
              <a:ext cx="268925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987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4831</TotalTime>
  <Words>2516</Words>
  <Application>Microsoft Macintosh PowerPoint</Application>
  <PresentationFormat>Letter Paper (8.5x11 in)</PresentationFormat>
  <Paragraphs>228</Paragraphs>
  <Slides>23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Courier New</vt:lpstr>
      <vt:lpstr>Mangal</vt:lpstr>
      <vt:lpstr>Wingdings</vt:lpstr>
      <vt:lpstr>Retrospect</vt:lpstr>
      <vt:lpstr>New Antennas for modeling the nonlinear optics of plasmas &amp; Non-uniform Particle Weighting</vt:lpstr>
      <vt:lpstr>There are now two ways of Initializing particle positions and charges</vt:lpstr>
      <vt:lpstr>Same parameters and key functions exposed to the old initialization routine are used</vt:lpstr>
      <vt:lpstr>Main steps in the old initialization</vt:lpstr>
      <vt:lpstr>Main steps in the new initialization (1D case)</vt:lpstr>
      <vt:lpstr>Limitations and possible improvements of the new initialization</vt:lpstr>
      <vt:lpstr>Input deck examples and results of the new initialization method</vt:lpstr>
      <vt:lpstr>Laser-smoothing improve the uniformity of the illumination in inertial confinement fusion</vt:lpstr>
      <vt:lpstr>Phase plates introduce random phase shift and break one laser beam into many beamlets</vt:lpstr>
      <vt:lpstr>Fields at lens plane and focal plane are Fourier transform pairs</vt:lpstr>
      <vt:lpstr>A general form of speckle antenna for particle-in-cell codes</vt:lpstr>
      <vt:lpstr>Smoothing by spectral dispersion* (SSD)</vt:lpstr>
      <vt:lpstr>“Color cycling” can improve the temporal smoothing rate of the low k modes of SSD </vt:lpstr>
      <vt:lpstr>Multi-FM SSD can smooth every mode when using multiple color cycles</vt:lpstr>
      <vt:lpstr>Input deck parameters related to SSD</vt:lpstr>
      <vt:lpstr>Induced spatial incoherence (ISI) scheme*</vt:lpstr>
      <vt:lpstr>Launching ISI antenna</vt:lpstr>
      <vt:lpstr>Spike train of uneven duration and delay* (STUD) pulse</vt:lpstr>
      <vt:lpstr>Sample input deck for STUD pulse</vt:lpstr>
      <vt:lpstr>Alternating the polarization over time</vt:lpstr>
      <vt:lpstr>This antenna is designed to control individual quantity independently</vt:lpstr>
      <vt:lpstr>Main steps to compute the antenna field on the boundary (2D case)</vt:lpstr>
      <vt:lpstr>This antenna module is still under active development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 Wen</dc:creator>
  <cp:lastModifiedBy>Han Wen</cp:lastModifiedBy>
  <cp:revision>215</cp:revision>
  <cp:lastPrinted>2017-06-10T22:28:21Z</cp:lastPrinted>
  <dcterms:created xsi:type="dcterms:W3CDTF">2017-06-08T03:32:55Z</dcterms:created>
  <dcterms:modified xsi:type="dcterms:W3CDTF">2017-09-19T03:00:51Z</dcterms:modified>
</cp:coreProperties>
</file>